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7.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5"/>
  </p:notesMasterIdLst>
  <p:sldIdLst>
    <p:sldId id="312" r:id="rId3"/>
    <p:sldId id="258" r:id="rId4"/>
    <p:sldId id="317" r:id="rId5"/>
    <p:sldId id="307" r:id="rId6"/>
    <p:sldId id="309" r:id="rId7"/>
    <p:sldId id="314" r:id="rId8"/>
    <p:sldId id="308" r:id="rId9"/>
    <p:sldId id="305" r:id="rId10"/>
    <p:sldId id="304" r:id="rId11"/>
    <p:sldId id="263" r:id="rId12"/>
    <p:sldId id="295" r:id="rId13"/>
    <p:sldId id="296" r:id="rId14"/>
    <p:sldId id="265" r:id="rId15"/>
    <p:sldId id="299" r:id="rId16"/>
    <p:sldId id="313" r:id="rId17"/>
    <p:sldId id="315" r:id="rId18"/>
    <p:sldId id="316" r:id="rId19"/>
    <p:sldId id="302" r:id="rId20"/>
    <p:sldId id="301" r:id="rId21"/>
    <p:sldId id="272" r:id="rId22"/>
    <p:sldId id="291" r:id="rId23"/>
    <p:sldId id="311" r:id="rId2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D"/>
    <a:srgbClr val="FFF6D9"/>
    <a:srgbClr val="FFEBAB"/>
    <a:srgbClr val="CCCC00"/>
    <a:srgbClr val="9A0000"/>
    <a:srgbClr val="FF2F2F"/>
    <a:srgbClr val="FFCC00"/>
    <a:srgbClr val="00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15" d="100"/>
          <a:sy n="115" d="100"/>
        </p:scale>
        <p:origin x="1362"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lgn="l">
              <a:defRPr sz="1400">
                <a:latin typeface="Cambria"/>
                <a:cs typeface="Cambria"/>
              </a:defRPr>
            </a:pPr>
            <a:r>
              <a:rPr lang="en-US" sz="1400" dirty="0">
                <a:latin typeface="Cambria"/>
                <a:cs typeface="Cambria"/>
              </a:rPr>
              <a:t>Total Budget by Fiscal Year and Means of Finance</a:t>
            </a:r>
          </a:p>
          <a:p>
            <a:pPr algn="l">
              <a:defRPr sz="1400">
                <a:latin typeface="Cambria"/>
                <a:cs typeface="Cambria"/>
              </a:defRPr>
            </a:pPr>
            <a:r>
              <a:rPr lang="en-US" sz="1400" dirty="0">
                <a:latin typeface="Cambria"/>
                <a:cs typeface="Cambria"/>
              </a:rPr>
              <a:t> (in $ millions)</a:t>
            </a:r>
          </a:p>
        </c:rich>
      </c:tx>
      <c:layout>
        <c:manualLayout>
          <c:xMode val="edge"/>
          <c:yMode val="edge"/>
          <c:x val="0.102103723817592"/>
          <c:y val="1.88885255367847E-2"/>
        </c:manualLayout>
      </c:layout>
      <c:overlay val="0"/>
    </c:title>
    <c:autoTitleDeleted val="0"/>
    <c:plotArea>
      <c:layout>
        <c:manualLayout>
          <c:layoutTarget val="inner"/>
          <c:xMode val="edge"/>
          <c:yMode val="edge"/>
          <c:x val="9.3450195605685876E-2"/>
          <c:y val="0.12473510051354109"/>
          <c:w val="0.8787296629347171"/>
          <c:h val="0.65518290171998983"/>
        </c:manualLayout>
      </c:layout>
      <c:barChart>
        <c:barDir val="col"/>
        <c:grouping val="stacked"/>
        <c:varyColors val="0"/>
        <c:ser>
          <c:idx val="0"/>
          <c:order val="0"/>
          <c:tx>
            <c:strRef>
              <c:f>Sheet1!$A$2</c:f>
              <c:strCache>
                <c:ptCount val="1"/>
                <c:pt idx="0">
                  <c:v>FED</c:v>
                </c:pt>
              </c:strCache>
            </c:strRef>
          </c:tx>
          <c:spPr>
            <a:solidFill>
              <a:schemeClr val="bg2">
                <a:lumMod val="50000"/>
              </a:schemeClr>
            </a:solidFill>
          </c:spPr>
          <c:invertIfNegative val="0"/>
          <c:cat>
            <c:strRef>
              <c:f>Sheet1!$B$1:$K$1</c:f>
              <c:strCache>
                <c:ptCount val="10"/>
                <c:pt idx="0">
                  <c:v>FY17 Actual</c:v>
                </c:pt>
                <c:pt idx="1">
                  <c:v>FY18 Actual</c:v>
                </c:pt>
                <c:pt idx="2">
                  <c:v>FY19 Actual</c:v>
                </c:pt>
                <c:pt idx="3">
                  <c:v>FY20  Actual</c:v>
                </c:pt>
                <c:pt idx="4">
                  <c:v>FY21 Actual</c:v>
                </c:pt>
                <c:pt idx="5">
                  <c:v>FY22 Actual</c:v>
                </c:pt>
                <c:pt idx="6">
                  <c:v>FY23 Actual</c:v>
                </c:pt>
                <c:pt idx="7">
                  <c:v>FY24 Enacted</c:v>
                </c:pt>
                <c:pt idx="8">
                  <c:v>FY24 as of 12-1-23</c:v>
                </c:pt>
                <c:pt idx="9">
                  <c:v>FY25 Recommended</c:v>
                </c:pt>
              </c:strCache>
            </c:strRef>
          </c:cat>
          <c:val>
            <c:numRef>
              <c:f>Sheet1!$B$2:$K$2</c:f>
              <c:numCache>
                <c:formatCode>_("$"* #,##0_);_("$"* \(#,##0\);_("$"* "-"??_);_(@_)</c:formatCode>
                <c:ptCount val="10"/>
                <c:pt idx="0">
                  <c:v>38726103</c:v>
                </c:pt>
                <c:pt idx="1">
                  <c:v>42178498</c:v>
                </c:pt>
                <c:pt idx="2">
                  <c:v>44257609</c:v>
                </c:pt>
                <c:pt idx="3">
                  <c:v>48261537</c:v>
                </c:pt>
                <c:pt idx="4">
                  <c:v>45523368</c:v>
                </c:pt>
                <c:pt idx="5">
                  <c:v>49119349</c:v>
                </c:pt>
                <c:pt idx="6">
                  <c:v>54524222</c:v>
                </c:pt>
                <c:pt idx="7">
                  <c:v>59062414</c:v>
                </c:pt>
                <c:pt idx="8">
                  <c:v>59062414</c:v>
                </c:pt>
                <c:pt idx="9">
                  <c:v>59302436</c:v>
                </c:pt>
              </c:numCache>
            </c:numRef>
          </c:val>
          <c:extLst>
            <c:ext xmlns:c16="http://schemas.microsoft.com/office/drawing/2014/chart" uri="{C3380CC4-5D6E-409C-BE32-E72D297353CC}">
              <c16:uniqueId val="{00000000-1862-4C52-8E52-638A24BBCFC3}"/>
            </c:ext>
          </c:extLst>
        </c:ser>
        <c:ser>
          <c:idx val="1"/>
          <c:order val="1"/>
          <c:tx>
            <c:strRef>
              <c:f>Sheet1!$A$3</c:f>
              <c:strCache>
                <c:ptCount val="1"/>
                <c:pt idx="0">
                  <c:v>STAT DED</c:v>
                </c:pt>
              </c:strCache>
            </c:strRef>
          </c:tx>
          <c:spPr>
            <a:solidFill>
              <a:schemeClr val="tx2">
                <a:lumMod val="50000"/>
              </a:schemeClr>
            </a:solidFill>
          </c:spPr>
          <c:invertIfNegative val="0"/>
          <c:cat>
            <c:strRef>
              <c:f>Sheet1!$B$1:$K$1</c:f>
              <c:strCache>
                <c:ptCount val="10"/>
                <c:pt idx="0">
                  <c:v>FY17 Actual</c:v>
                </c:pt>
                <c:pt idx="1">
                  <c:v>FY18 Actual</c:v>
                </c:pt>
                <c:pt idx="2">
                  <c:v>FY19 Actual</c:v>
                </c:pt>
                <c:pt idx="3">
                  <c:v>FY20  Actual</c:v>
                </c:pt>
                <c:pt idx="4">
                  <c:v>FY21 Actual</c:v>
                </c:pt>
                <c:pt idx="5">
                  <c:v>FY22 Actual</c:v>
                </c:pt>
                <c:pt idx="6">
                  <c:v>FY23 Actual</c:v>
                </c:pt>
                <c:pt idx="7">
                  <c:v>FY24 Enacted</c:v>
                </c:pt>
                <c:pt idx="8">
                  <c:v>FY24 as of 12-1-23</c:v>
                </c:pt>
                <c:pt idx="9">
                  <c:v>FY25 Recommended</c:v>
                </c:pt>
              </c:strCache>
            </c:strRef>
          </c:cat>
          <c:val>
            <c:numRef>
              <c:f>Sheet1!$B$3:$K$3</c:f>
              <c:numCache>
                <c:formatCode>_("$"* #,##0_);_("$"* \(#,##0\);_("$"* "-"??_);_(@_)</c:formatCode>
                <c:ptCount val="10"/>
                <c:pt idx="0">
                  <c:v>442633</c:v>
                </c:pt>
                <c:pt idx="1">
                  <c:v>107201</c:v>
                </c:pt>
                <c:pt idx="2">
                  <c:v>120019</c:v>
                </c:pt>
                <c:pt idx="3">
                  <c:v>29997</c:v>
                </c:pt>
                <c:pt idx="4">
                  <c:v>71655</c:v>
                </c:pt>
                <c:pt idx="5">
                  <c:v>115528</c:v>
                </c:pt>
                <c:pt idx="6">
                  <c:v>120357</c:v>
                </c:pt>
                <c:pt idx="7">
                  <c:v>215528</c:v>
                </c:pt>
                <c:pt idx="8">
                  <c:v>215528</c:v>
                </c:pt>
                <c:pt idx="9">
                  <c:v>215528</c:v>
                </c:pt>
              </c:numCache>
            </c:numRef>
          </c:val>
          <c:extLst>
            <c:ext xmlns:c16="http://schemas.microsoft.com/office/drawing/2014/chart" uri="{C3380CC4-5D6E-409C-BE32-E72D297353CC}">
              <c16:uniqueId val="{00000001-1862-4C52-8E52-638A24BBCFC3}"/>
            </c:ext>
          </c:extLst>
        </c:ser>
        <c:ser>
          <c:idx val="2"/>
          <c:order val="2"/>
          <c:tx>
            <c:strRef>
              <c:f>Sheet1!$A$4</c:f>
              <c:strCache>
                <c:ptCount val="1"/>
                <c:pt idx="0">
                  <c:v>FSGR</c:v>
                </c:pt>
              </c:strCache>
            </c:strRef>
          </c:tx>
          <c:spPr>
            <a:solidFill>
              <a:schemeClr val="accent3"/>
            </a:solidFill>
          </c:spPr>
          <c:invertIfNegative val="0"/>
          <c:cat>
            <c:strRef>
              <c:f>Sheet1!$B$1:$K$1</c:f>
              <c:strCache>
                <c:ptCount val="10"/>
                <c:pt idx="0">
                  <c:v>FY17 Actual</c:v>
                </c:pt>
                <c:pt idx="1">
                  <c:v>FY18 Actual</c:v>
                </c:pt>
                <c:pt idx="2">
                  <c:v>FY19 Actual</c:v>
                </c:pt>
                <c:pt idx="3">
                  <c:v>FY20  Actual</c:v>
                </c:pt>
                <c:pt idx="4">
                  <c:v>FY21 Actual</c:v>
                </c:pt>
                <c:pt idx="5">
                  <c:v>FY22 Actual</c:v>
                </c:pt>
                <c:pt idx="6">
                  <c:v>FY23 Actual</c:v>
                </c:pt>
                <c:pt idx="7">
                  <c:v>FY24 Enacted</c:v>
                </c:pt>
                <c:pt idx="8">
                  <c:v>FY24 as of 12-1-23</c:v>
                </c:pt>
                <c:pt idx="9">
                  <c:v>FY25 Recommended</c:v>
                </c:pt>
              </c:strCache>
            </c:strRef>
          </c:cat>
          <c:val>
            <c:numRef>
              <c:f>Sheet1!$B$4:$K$4</c:f>
              <c:numCache>
                <c:formatCode>_("$"* #,##0_);_("$"* \(#,##0\);_("$"* "-"??_);_(@_)</c:formatCode>
                <c:ptCount val="10"/>
                <c:pt idx="0">
                  <c:v>16432247</c:v>
                </c:pt>
                <c:pt idx="1">
                  <c:v>15596447</c:v>
                </c:pt>
                <c:pt idx="2">
                  <c:v>14659819</c:v>
                </c:pt>
                <c:pt idx="3">
                  <c:v>12857597</c:v>
                </c:pt>
                <c:pt idx="4">
                  <c:v>13017780</c:v>
                </c:pt>
                <c:pt idx="5">
                  <c:v>11592624</c:v>
                </c:pt>
                <c:pt idx="6">
                  <c:v>12101887</c:v>
                </c:pt>
                <c:pt idx="7">
                  <c:v>14857293</c:v>
                </c:pt>
                <c:pt idx="8">
                  <c:v>14857293</c:v>
                </c:pt>
                <c:pt idx="9">
                  <c:v>14933621</c:v>
                </c:pt>
              </c:numCache>
            </c:numRef>
          </c:val>
          <c:extLst>
            <c:ext xmlns:c16="http://schemas.microsoft.com/office/drawing/2014/chart" uri="{C3380CC4-5D6E-409C-BE32-E72D297353CC}">
              <c16:uniqueId val="{00000002-1862-4C52-8E52-638A24BBCFC3}"/>
            </c:ext>
          </c:extLst>
        </c:ser>
        <c:ser>
          <c:idx val="3"/>
          <c:order val="3"/>
          <c:tx>
            <c:strRef>
              <c:f>Sheet1!$A$5</c:f>
              <c:strCache>
                <c:ptCount val="1"/>
                <c:pt idx="0">
                  <c:v>IAT</c:v>
                </c:pt>
              </c:strCache>
            </c:strRef>
          </c:tx>
          <c:spPr>
            <a:solidFill>
              <a:srgbClr val="800000"/>
            </a:solidFill>
          </c:spPr>
          <c:invertIfNegative val="0"/>
          <c:cat>
            <c:strRef>
              <c:f>Sheet1!$B$1:$K$1</c:f>
              <c:strCache>
                <c:ptCount val="10"/>
                <c:pt idx="0">
                  <c:v>FY17 Actual</c:v>
                </c:pt>
                <c:pt idx="1">
                  <c:v>FY18 Actual</c:v>
                </c:pt>
                <c:pt idx="2">
                  <c:v>FY19 Actual</c:v>
                </c:pt>
                <c:pt idx="3">
                  <c:v>FY20  Actual</c:v>
                </c:pt>
                <c:pt idx="4">
                  <c:v>FY21 Actual</c:v>
                </c:pt>
                <c:pt idx="5">
                  <c:v>FY22 Actual</c:v>
                </c:pt>
                <c:pt idx="6">
                  <c:v>FY23 Actual</c:v>
                </c:pt>
                <c:pt idx="7">
                  <c:v>FY24 Enacted</c:v>
                </c:pt>
                <c:pt idx="8">
                  <c:v>FY24 as of 12-1-23</c:v>
                </c:pt>
                <c:pt idx="9">
                  <c:v>FY25 Recommended</c:v>
                </c:pt>
              </c:strCache>
            </c:strRef>
          </c:cat>
          <c:val>
            <c:numRef>
              <c:f>Sheet1!$B$5:$K$5</c:f>
              <c:numCache>
                <c:formatCode>_("$"* #,##0_);_("$"* \(#,##0\);_("$"* "-"??_);_(@_)</c:formatCode>
                <c:ptCount val="10"/>
                <c:pt idx="0">
                  <c:v>1583991</c:v>
                </c:pt>
                <c:pt idx="1">
                  <c:v>2799506</c:v>
                </c:pt>
                <c:pt idx="2">
                  <c:v>2169628</c:v>
                </c:pt>
                <c:pt idx="3">
                  <c:v>2117280</c:v>
                </c:pt>
                <c:pt idx="4">
                  <c:v>2221202</c:v>
                </c:pt>
                <c:pt idx="5">
                  <c:v>1865220</c:v>
                </c:pt>
                <c:pt idx="6">
                  <c:v>2375753</c:v>
                </c:pt>
                <c:pt idx="7">
                  <c:v>2479430</c:v>
                </c:pt>
                <c:pt idx="8">
                  <c:v>2479430</c:v>
                </c:pt>
                <c:pt idx="9">
                  <c:v>2479430</c:v>
                </c:pt>
              </c:numCache>
            </c:numRef>
          </c:val>
          <c:extLst>
            <c:ext xmlns:c16="http://schemas.microsoft.com/office/drawing/2014/chart" uri="{C3380CC4-5D6E-409C-BE32-E72D297353CC}">
              <c16:uniqueId val="{00000003-1862-4C52-8E52-638A24BBCFC3}"/>
            </c:ext>
          </c:extLst>
        </c:ser>
        <c:ser>
          <c:idx val="4"/>
          <c:order val="4"/>
          <c:tx>
            <c:strRef>
              <c:f>Sheet1!$A$6</c:f>
              <c:strCache>
                <c:ptCount val="1"/>
                <c:pt idx="0">
                  <c:v>SGF</c:v>
                </c:pt>
              </c:strCache>
            </c:strRef>
          </c:tx>
          <c:spPr>
            <a:solidFill>
              <a:schemeClr val="accent1"/>
            </a:solidFill>
          </c:spPr>
          <c:invertIfNegative val="0"/>
          <c:cat>
            <c:strRef>
              <c:f>Sheet1!$B$1:$K$1</c:f>
              <c:strCache>
                <c:ptCount val="10"/>
                <c:pt idx="0">
                  <c:v>FY17 Actual</c:v>
                </c:pt>
                <c:pt idx="1">
                  <c:v>FY18 Actual</c:v>
                </c:pt>
                <c:pt idx="2">
                  <c:v>FY19 Actual</c:v>
                </c:pt>
                <c:pt idx="3">
                  <c:v>FY20  Actual</c:v>
                </c:pt>
                <c:pt idx="4">
                  <c:v>FY21 Actual</c:v>
                </c:pt>
                <c:pt idx="5">
                  <c:v>FY22 Actual</c:v>
                </c:pt>
                <c:pt idx="6">
                  <c:v>FY23 Actual</c:v>
                </c:pt>
                <c:pt idx="7">
                  <c:v>FY24 Enacted</c:v>
                </c:pt>
                <c:pt idx="8">
                  <c:v>FY24 as of 12-1-23</c:v>
                </c:pt>
                <c:pt idx="9">
                  <c:v>FY25 Recommended</c:v>
                </c:pt>
              </c:strCache>
            </c:strRef>
          </c:cat>
          <c:val>
            <c:numRef>
              <c:f>Sheet1!$B$6:$K$6</c:f>
              <c:numCache>
                <c:formatCode>_("$"* #,##0_);_("$"* \(#,##0\);_("$"* "-"??_);_(@_)</c:formatCode>
                <c:ptCount val="10"/>
                <c:pt idx="0">
                  <c:v>4995855</c:v>
                </c:pt>
                <c:pt idx="1">
                  <c:v>5302746</c:v>
                </c:pt>
                <c:pt idx="2">
                  <c:v>6179058</c:v>
                </c:pt>
                <c:pt idx="3">
                  <c:v>6365547</c:v>
                </c:pt>
                <c:pt idx="4">
                  <c:v>10980679</c:v>
                </c:pt>
                <c:pt idx="5">
                  <c:v>11538735</c:v>
                </c:pt>
                <c:pt idx="6">
                  <c:v>12205857</c:v>
                </c:pt>
                <c:pt idx="7">
                  <c:v>14570070</c:v>
                </c:pt>
                <c:pt idx="8">
                  <c:v>14947469</c:v>
                </c:pt>
                <c:pt idx="9">
                  <c:v>16936245</c:v>
                </c:pt>
              </c:numCache>
            </c:numRef>
          </c:val>
          <c:extLst>
            <c:ext xmlns:c16="http://schemas.microsoft.com/office/drawing/2014/chart" uri="{C3380CC4-5D6E-409C-BE32-E72D297353CC}">
              <c16:uniqueId val="{00000004-1862-4C52-8E52-638A24BBCFC3}"/>
            </c:ext>
          </c:extLst>
        </c:ser>
        <c:dLbls>
          <c:showLegendKey val="0"/>
          <c:showVal val="0"/>
          <c:showCatName val="0"/>
          <c:showSerName val="0"/>
          <c:showPercent val="0"/>
          <c:showBubbleSize val="0"/>
        </c:dLbls>
        <c:gapWidth val="95"/>
        <c:overlap val="100"/>
        <c:axId val="2064842232"/>
        <c:axId val="2064845288"/>
      </c:barChart>
      <c:catAx>
        <c:axId val="2064842232"/>
        <c:scaling>
          <c:orientation val="minMax"/>
        </c:scaling>
        <c:delete val="0"/>
        <c:axPos val="b"/>
        <c:numFmt formatCode="General" sourceLinked="0"/>
        <c:majorTickMark val="none"/>
        <c:minorTickMark val="none"/>
        <c:tickLblPos val="nextTo"/>
        <c:crossAx val="2064845288"/>
        <c:crosses val="autoZero"/>
        <c:auto val="1"/>
        <c:lblAlgn val="ctr"/>
        <c:lblOffset val="100"/>
        <c:noMultiLvlLbl val="0"/>
      </c:catAx>
      <c:valAx>
        <c:axId val="2064845288"/>
        <c:scaling>
          <c:orientation val="minMax"/>
        </c:scaling>
        <c:delete val="0"/>
        <c:axPos val="l"/>
        <c:majorGridlines>
          <c:spPr>
            <a:ln>
              <a:solidFill>
                <a:schemeClr val="bg1">
                  <a:lumMod val="75000"/>
                </a:schemeClr>
              </a:solidFill>
            </a:ln>
          </c:spPr>
        </c:majorGridlines>
        <c:numFmt formatCode="_(&quot;$&quot;* #,##0_);_(&quot;$&quot;* \(#,##0\);_(&quot;$&quot;* &quot;-&quot;??_);_(@_)" sourceLinked="1"/>
        <c:majorTickMark val="none"/>
        <c:minorTickMark val="none"/>
        <c:tickLblPos val="nextTo"/>
        <c:txPr>
          <a:bodyPr/>
          <a:lstStyle/>
          <a:p>
            <a:pPr>
              <a:defRPr sz="800" b="1">
                <a:latin typeface="Cambria"/>
                <a:cs typeface="Cambria"/>
              </a:defRPr>
            </a:pPr>
            <a:endParaRPr lang="en-US"/>
          </a:p>
        </c:txPr>
        <c:crossAx val="2064842232"/>
        <c:crosses val="autoZero"/>
        <c:crossBetween val="between"/>
      </c:valAx>
      <c:dTable>
        <c:showHorzBorder val="1"/>
        <c:showVertBorder val="1"/>
        <c:showOutline val="1"/>
        <c:showKeys val="1"/>
        <c:txPr>
          <a:bodyPr/>
          <a:lstStyle/>
          <a:p>
            <a:pPr rtl="0">
              <a:defRPr sz="680" baseline="0">
                <a:latin typeface="Cambria"/>
                <a:cs typeface="Cambria"/>
              </a:defRPr>
            </a:pPr>
            <a:endParaRPr lang="en-US"/>
          </a:p>
        </c:txPr>
      </c:dTable>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050">
                <a:latin typeface="Cambria"/>
                <a:cs typeface="Cambria"/>
              </a:defRPr>
            </a:pPr>
            <a:r>
              <a:rPr lang="en-US" sz="1400" dirty="0" smtClean="0">
                <a:latin typeface="Cambria"/>
                <a:cs typeface="Cambria"/>
              </a:rPr>
              <a:t>FY25 </a:t>
            </a:r>
            <a:r>
              <a:rPr lang="en-US" sz="1400" dirty="0">
                <a:latin typeface="Cambria"/>
                <a:cs typeface="Cambria"/>
              </a:rPr>
              <a:t>Recommended</a:t>
            </a:r>
            <a:r>
              <a:rPr lang="en-US" sz="1400" baseline="0" dirty="0">
                <a:latin typeface="Cambria"/>
                <a:cs typeface="Cambria"/>
              </a:rPr>
              <a:t> </a:t>
            </a:r>
          </a:p>
          <a:p>
            <a:pPr>
              <a:defRPr sz="1050">
                <a:latin typeface="Cambria"/>
                <a:cs typeface="Cambria"/>
              </a:defRPr>
            </a:pPr>
            <a:r>
              <a:rPr lang="en-US" sz="1400" dirty="0">
                <a:latin typeface="Cambria"/>
                <a:cs typeface="Cambria"/>
              </a:rPr>
              <a:t>Total Means of Finance</a:t>
            </a:r>
          </a:p>
          <a:p>
            <a:pPr>
              <a:defRPr sz="1050">
                <a:latin typeface="Cambria"/>
                <a:cs typeface="Cambria"/>
              </a:defRPr>
            </a:pPr>
            <a:r>
              <a:rPr lang="en-US" sz="1050" dirty="0">
                <a:latin typeface="Cambria"/>
                <a:cs typeface="Cambria"/>
              </a:rPr>
              <a:t>(In Millions)</a:t>
            </a:r>
          </a:p>
        </c:rich>
      </c:tx>
      <c:layout>
        <c:manualLayout>
          <c:xMode val="edge"/>
          <c:yMode val="edge"/>
          <c:x val="0.26836962161516215"/>
          <c:y val="1.6196711225902292E-2"/>
        </c:manualLayout>
      </c:layout>
      <c:overlay val="0"/>
    </c:title>
    <c:autoTitleDeleted val="0"/>
    <c:plotArea>
      <c:layout/>
      <c:pieChart>
        <c:varyColors val="1"/>
        <c:ser>
          <c:idx val="0"/>
          <c:order val="0"/>
          <c:tx>
            <c:strRef>
              <c:f>Sheet1!$B$1</c:f>
              <c:strCache>
                <c:ptCount val="1"/>
                <c:pt idx="0">
                  <c:v>FY15 Total Means of Finance</c:v>
                </c:pt>
              </c:strCache>
            </c:strRef>
          </c:tx>
          <c:spPr>
            <a:ln>
              <a:solidFill>
                <a:schemeClr val="tx1"/>
              </a:solidFill>
            </a:ln>
          </c:spPr>
          <c:dPt>
            <c:idx val="0"/>
            <c:bubble3D val="0"/>
            <c:spPr>
              <a:solidFill>
                <a:schemeClr val="accent1"/>
              </a:solidFill>
              <a:ln>
                <a:solidFill>
                  <a:schemeClr val="tx1"/>
                </a:solidFill>
              </a:ln>
            </c:spPr>
            <c:extLst>
              <c:ext xmlns:c16="http://schemas.microsoft.com/office/drawing/2014/chart" uri="{C3380CC4-5D6E-409C-BE32-E72D297353CC}">
                <c16:uniqueId val="{00000001-8FBB-4993-A6C6-E36598D99E4B}"/>
              </c:ext>
            </c:extLst>
          </c:dPt>
          <c:dPt>
            <c:idx val="1"/>
            <c:bubble3D val="0"/>
            <c:spPr>
              <a:solidFill>
                <a:srgbClr val="800000"/>
              </a:solidFill>
              <a:ln>
                <a:solidFill>
                  <a:schemeClr val="tx1"/>
                </a:solidFill>
              </a:ln>
            </c:spPr>
            <c:extLst>
              <c:ext xmlns:c16="http://schemas.microsoft.com/office/drawing/2014/chart" uri="{C3380CC4-5D6E-409C-BE32-E72D297353CC}">
                <c16:uniqueId val="{00000003-8FBB-4993-A6C6-E36598D99E4B}"/>
              </c:ext>
            </c:extLst>
          </c:dPt>
          <c:dPt>
            <c:idx val="2"/>
            <c:bubble3D val="0"/>
            <c:spPr>
              <a:solidFill>
                <a:schemeClr val="accent3"/>
              </a:solidFill>
              <a:ln>
                <a:solidFill>
                  <a:schemeClr val="tx1"/>
                </a:solidFill>
              </a:ln>
            </c:spPr>
            <c:extLst>
              <c:ext xmlns:c16="http://schemas.microsoft.com/office/drawing/2014/chart" uri="{C3380CC4-5D6E-409C-BE32-E72D297353CC}">
                <c16:uniqueId val="{00000005-8FBB-4993-A6C6-E36598D99E4B}"/>
              </c:ext>
            </c:extLst>
          </c:dPt>
          <c:dPt>
            <c:idx val="3"/>
            <c:bubble3D val="0"/>
            <c:spPr>
              <a:solidFill>
                <a:schemeClr val="tx2">
                  <a:lumMod val="50000"/>
                </a:schemeClr>
              </a:solidFill>
              <a:ln>
                <a:solidFill>
                  <a:schemeClr val="tx1"/>
                </a:solidFill>
              </a:ln>
            </c:spPr>
            <c:extLst>
              <c:ext xmlns:c16="http://schemas.microsoft.com/office/drawing/2014/chart" uri="{C3380CC4-5D6E-409C-BE32-E72D297353CC}">
                <c16:uniqueId val="{00000007-8FBB-4993-A6C6-E36598D99E4B}"/>
              </c:ext>
            </c:extLst>
          </c:dPt>
          <c:dPt>
            <c:idx val="4"/>
            <c:bubble3D val="0"/>
            <c:spPr>
              <a:solidFill>
                <a:schemeClr val="bg2">
                  <a:lumMod val="50000"/>
                </a:schemeClr>
              </a:solidFill>
              <a:ln>
                <a:solidFill>
                  <a:schemeClr val="tx1"/>
                </a:solidFill>
              </a:ln>
            </c:spPr>
            <c:extLst>
              <c:ext xmlns:c16="http://schemas.microsoft.com/office/drawing/2014/chart" uri="{C3380CC4-5D6E-409C-BE32-E72D297353CC}">
                <c16:uniqueId val="{00000009-8FBB-4993-A6C6-E36598D99E4B}"/>
              </c:ext>
            </c:extLst>
          </c:dPt>
          <c:dLbls>
            <c:dLbl>
              <c:idx val="0"/>
              <c:layout>
                <c:manualLayout>
                  <c:x val="-1.7995945952648019E-2"/>
                  <c:y val="4.5350791432526294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8FBB-4993-A6C6-E36598D99E4B}"/>
                </c:ext>
              </c:extLst>
            </c:dLbl>
            <c:dLbl>
              <c:idx val="1"/>
              <c:layout>
                <c:manualLayout>
                  <c:x val="-5.684522565428371E-2"/>
                  <c:y val="4.226219338159018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8FBB-4993-A6C6-E36598D99E4B}"/>
                </c:ext>
              </c:extLst>
            </c:dLbl>
            <c:dLbl>
              <c:idx val="2"/>
              <c:layout>
                <c:manualLayout>
                  <c:x val="-2.5345707553597586E-2"/>
                  <c:y val="4.8688334210336359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8FBB-4993-A6C6-E36598D99E4B}"/>
                </c:ext>
              </c:extLst>
            </c:dLbl>
            <c:dLbl>
              <c:idx val="3"/>
              <c:layout>
                <c:manualLayout>
                  <c:x val="-8.4424130910351614E-2"/>
                  <c:y val="-1.95970003180677E-2"/>
                </c:manualLayout>
              </c:layout>
              <c:tx>
                <c:rich>
                  <a:bodyPr/>
                  <a:lstStyle/>
                  <a:p>
                    <a:r>
                      <a:rPr lang="en-US" dirty="0"/>
                      <a:t>Stat Deds
 $</a:t>
                    </a:r>
                    <a:r>
                      <a:rPr lang="en-US" dirty="0" smtClean="0"/>
                      <a:t>0.2 </a:t>
                    </a:r>
                    <a:r>
                      <a:rPr lang="en-US" dirty="0"/>
                      <a:t>
Less than 1%</a:t>
                    </a:r>
                  </a:p>
                </c:rich>
              </c:tx>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8FBB-4993-A6C6-E36598D99E4B}"/>
                </c:ext>
              </c:extLst>
            </c:dLbl>
            <c:dLbl>
              <c:idx val="4"/>
              <c:layout>
                <c:manualLayout>
                  <c:x val="-7.3218938631225364E-3"/>
                  <c:y val="-0.20828996143142198"/>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8FBB-4993-A6C6-E36598D99E4B}"/>
                </c:ext>
              </c:extLst>
            </c:dLbl>
            <c:spPr>
              <a:noFill/>
              <a:ln>
                <a:noFill/>
              </a:ln>
              <a:effectLst/>
            </c:spPr>
            <c:txPr>
              <a:bodyPr/>
              <a:lstStyle/>
              <a:p>
                <a:pPr>
                  <a:defRPr sz="1000">
                    <a:latin typeface="Cambria"/>
                    <a:cs typeface="Cambria"/>
                  </a:defRPr>
                </a:pPr>
                <a:endParaRPr lang="en-US"/>
              </a:p>
            </c:tx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Sheet1!$A$2:$A$6</c:f>
              <c:strCache>
                <c:ptCount val="5"/>
                <c:pt idx="0">
                  <c:v>SGF</c:v>
                </c:pt>
                <c:pt idx="1">
                  <c:v>IAT</c:v>
                </c:pt>
                <c:pt idx="2">
                  <c:v>Fees &amp; SGR</c:v>
                </c:pt>
                <c:pt idx="3">
                  <c:v>Stat Deds</c:v>
                </c:pt>
                <c:pt idx="4">
                  <c:v>Federal</c:v>
                </c:pt>
              </c:strCache>
            </c:strRef>
          </c:cat>
          <c:val>
            <c:numRef>
              <c:f>Sheet1!$B$2:$B$6</c:f>
              <c:numCache>
                <c:formatCode>_("$"* #,##0.0_);_("$"* \(#,##0.0\);_("$"* "-"??_);_(@_)</c:formatCode>
                <c:ptCount val="5"/>
                <c:pt idx="0">
                  <c:v>16.899999999999999</c:v>
                </c:pt>
                <c:pt idx="1">
                  <c:v>2.5</c:v>
                </c:pt>
                <c:pt idx="2" formatCode="_(&quot;$&quot;* #,##0.00_);_(&quot;$&quot;* \(#,##0.00\);_(&quot;$&quot;* &quot;-&quot;??_);_(@_)">
                  <c:v>14.9</c:v>
                </c:pt>
                <c:pt idx="3">
                  <c:v>0.2</c:v>
                </c:pt>
                <c:pt idx="4">
                  <c:v>59.3</c:v>
                </c:pt>
              </c:numCache>
            </c:numRef>
          </c:val>
          <c:extLst>
            <c:ext xmlns:c16="http://schemas.microsoft.com/office/drawing/2014/chart" uri="{C3380CC4-5D6E-409C-BE32-E72D297353CC}">
              <c16:uniqueId val="{0000000A-8FBB-4993-A6C6-E36598D99E4B}"/>
            </c:ext>
          </c:extLst>
        </c:ser>
        <c:dLbls>
          <c:showLegendKey val="0"/>
          <c:showVal val="0"/>
          <c:showCatName val="0"/>
          <c:showSerName val="0"/>
          <c:showPercent val="0"/>
          <c:showBubbleSize val="0"/>
          <c:showLeaderLines val="1"/>
        </c:dLbls>
        <c:firstSliceAng val="202"/>
      </c:pieChart>
    </c:plotArea>
    <c:plotVisOnly val="1"/>
    <c:dispBlanksAs val="zero"/>
    <c:showDLblsOverMax val="0"/>
  </c:chart>
  <c:spPr>
    <a:ln>
      <a:solidFill>
        <a:schemeClr val="tx1"/>
      </a:solidFill>
    </a:ln>
  </c:spPr>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1600" dirty="0">
                <a:solidFill>
                  <a:schemeClr val="tx1"/>
                </a:solidFill>
                <a:latin typeface="Cambria" panose="02040503050406030204" pitchFamily="18" charset="0"/>
                <a:ea typeface="Cambria" panose="02040503050406030204" pitchFamily="18" charset="0"/>
              </a:rPr>
              <a:t>FY25 Recommended Expenditures</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autoTitleDeleted val="0"/>
    <c:plotArea>
      <c:layout/>
      <c:barChart>
        <c:barDir val="col"/>
        <c:grouping val="clustered"/>
        <c:varyColors val="1"/>
        <c:ser>
          <c:idx val="0"/>
          <c:order val="0"/>
          <c:spPr>
            <a:ln>
              <a:solidFill>
                <a:schemeClr val="tx1"/>
              </a:solidFill>
            </a:ln>
          </c:spPr>
          <c:invertIfNegative val="0"/>
          <c:dPt>
            <c:idx val="0"/>
            <c:invertIfNegative val="0"/>
            <c:bubble3D val="0"/>
            <c:spPr>
              <a:solidFill>
                <a:schemeClr val="accent3"/>
              </a:solidFill>
              <a:ln>
                <a:solidFill>
                  <a:schemeClr val="tx1"/>
                </a:solidFill>
              </a:ln>
              <a:effectLst/>
            </c:spPr>
            <c:extLst>
              <c:ext xmlns:c16="http://schemas.microsoft.com/office/drawing/2014/chart" uri="{C3380CC4-5D6E-409C-BE32-E72D297353CC}">
                <c16:uniqueId val="{00000001-E2C9-4776-953C-564831116C3D}"/>
              </c:ext>
            </c:extLst>
          </c:dPt>
          <c:dPt>
            <c:idx val="1"/>
            <c:invertIfNegative val="0"/>
            <c:bubble3D val="0"/>
            <c:spPr>
              <a:solidFill>
                <a:schemeClr val="tx2">
                  <a:lumMod val="60000"/>
                  <a:lumOff val="40000"/>
                </a:schemeClr>
              </a:solidFill>
              <a:ln>
                <a:solidFill>
                  <a:schemeClr val="tx1"/>
                </a:solidFill>
              </a:ln>
              <a:effectLst/>
            </c:spPr>
            <c:extLst>
              <c:ext xmlns:c16="http://schemas.microsoft.com/office/drawing/2014/chart" uri="{C3380CC4-5D6E-409C-BE32-E72D297353CC}">
                <c16:uniqueId val="{00000003-E2C9-4776-953C-564831116C3D}"/>
              </c:ext>
            </c:extLst>
          </c:dPt>
          <c:dPt>
            <c:idx val="2"/>
            <c:invertIfNegative val="0"/>
            <c:bubble3D val="0"/>
            <c:spPr>
              <a:solidFill>
                <a:schemeClr val="accent6">
                  <a:lumMod val="75000"/>
                </a:schemeClr>
              </a:solidFill>
              <a:ln>
                <a:solidFill>
                  <a:schemeClr val="tx1"/>
                </a:solidFill>
              </a:ln>
              <a:effectLst/>
            </c:spPr>
            <c:extLst>
              <c:ext xmlns:c16="http://schemas.microsoft.com/office/drawing/2014/chart" uri="{C3380CC4-5D6E-409C-BE32-E72D297353CC}">
                <c16:uniqueId val="{00000005-E2C9-4776-953C-564831116C3D}"/>
              </c:ext>
            </c:extLst>
          </c:dPt>
          <c:dPt>
            <c:idx val="3"/>
            <c:invertIfNegative val="0"/>
            <c:bubble3D val="0"/>
            <c:spPr>
              <a:solidFill>
                <a:schemeClr val="accent3">
                  <a:lumMod val="50000"/>
                </a:schemeClr>
              </a:solidFill>
              <a:ln>
                <a:solidFill>
                  <a:schemeClr val="tx1"/>
                </a:solidFill>
              </a:ln>
              <a:effectLst/>
            </c:spPr>
            <c:extLst>
              <c:ext xmlns:c16="http://schemas.microsoft.com/office/drawing/2014/chart" uri="{C3380CC4-5D6E-409C-BE32-E72D297353CC}">
                <c16:uniqueId val="{00000007-E2C9-4776-953C-564831116C3D}"/>
              </c:ext>
            </c:extLst>
          </c:dPt>
          <c:dPt>
            <c:idx val="4"/>
            <c:invertIfNegative val="0"/>
            <c:bubble3D val="0"/>
            <c:spPr>
              <a:solidFill>
                <a:schemeClr val="accent5">
                  <a:lumMod val="60000"/>
                </a:schemeClr>
              </a:solidFill>
              <a:ln>
                <a:solidFill>
                  <a:schemeClr val="tx1"/>
                </a:solidFill>
              </a:ln>
              <a:effectLst/>
            </c:spPr>
            <c:extLst>
              <c:ext xmlns:c16="http://schemas.microsoft.com/office/drawing/2014/chart" uri="{C3380CC4-5D6E-409C-BE32-E72D297353CC}">
                <c16:uniqueId val="{00000009-E2C9-4776-953C-564831116C3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Sheet1!$H$5:$H$9</c:f>
              <c:strCache>
                <c:ptCount val="5"/>
                <c:pt idx="0">
                  <c:v>TOTAL PERSONAL SERVICES</c:v>
                </c:pt>
                <c:pt idx="1">
                  <c:v>TOTAL OPERATING EXPENSES</c:v>
                </c:pt>
                <c:pt idx="2">
                  <c:v>PROFESSIONAL SERVICES</c:v>
                </c:pt>
                <c:pt idx="3">
                  <c:v>TOTAL OTHER CHARGES</c:v>
                </c:pt>
                <c:pt idx="4">
                  <c:v>TOTAL ACQ. &amp; MAJOR REPAIRS</c:v>
                </c:pt>
              </c:strCache>
            </c:strRef>
          </c:cat>
          <c:val>
            <c:numRef>
              <c:f>Sheet1!$I$5:$I$9</c:f>
              <c:numCache>
                <c:formatCode>"$"#,##0_);\("$"#,##0\)</c:formatCode>
                <c:ptCount val="5"/>
                <c:pt idx="0" formatCode="\$#,###;[Red]&quot;($&quot;#,###\);\$0">
                  <c:v>61642705</c:v>
                </c:pt>
                <c:pt idx="1">
                  <c:v>14358603</c:v>
                </c:pt>
                <c:pt idx="2">
                  <c:v>3606617</c:v>
                </c:pt>
                <c:pt idx="3">
                  <c:v>12984096</c:v>
                </c:pt>
                <c:pt idx="4">
                  <c:v>1275239</c:v>
                </c:pt>
              </c:numCache>
            </c:numRef>
          </c:val>
          <c:extLst>
            <c:ext xmlns:c16="http://schemas.microsoft.com/office/drawing/2014/chart" uri="{C3380CC4-5D6E-409C-BE32-E72D297353CC}">
              <c16:uniqueId val="{0000000A-E2C9-4776-953C-564831116C3D}"/>
            </c:ext>
          </c:extLst>
        </c:ser>
        <c:dLbls>
          <c:dLblPos val="outEnd"/>
          <c:showLegendKey val="0"/>
          <c:showVal val="1"/>
          <c:showCatName val="0"/>
          <c:showSerName val="0"/>
          <c:showPercent val="0"/>
          <c:showBubbleSize val="0"/>
        </c:dLbls>
        <c:gapWidth val="219"/>
        <c:overlap val="-27"/>
        <c:axId val="621293944"/>
        <c:axId val="621296896"/>
      </c:barChart>
      <c:catAx>
        <c:axId val="621293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621296896"/>
        <c:crosses val="autoZero"/>
        <c:auto val="1"/>
        <c:lblAlgn val="ctr"/>
        <c:lblOffset val="100"/>
        <c:noMultiLvlLbl val="0"/>
      </c:catAx>
      <c:valAx>
        <c:axId val="621296896"/>
        <c:scaling>
          <c:orientation val="minMax"/>
        </c:scaling>
        <c:delete val="0"/>
        <c:axPos val="l"/>
        <c:majorGridlines>
          <c:spPr>
            <a:ln w="9525" cap="flat" cmpd="sng" algn="ctr">
              <a:solidFill>
                <a:schemeClr val="tx1">
                  <a:lumMod val="15000"/>
                  <a:lumOff val="85000"/>
                </a:schemeClr>
              </a:solidFill>
              <a:round/>
            </a:ln>
            <a:effectLst/>
          </c:spPr>
        </c:majorGridlines>
        <c:numFmt formatCode="\$#,###;[Red]&quot;($&quot;#,###\);\$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62129394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Cambria" panose="02040503050406030204" pitchFamily="18" charset="0"/>
                <a:ea typeface="+mn-ea"/>
                <a:cs typeface="+mn-cs"/>
              </a:defRPr>
            </a:pPr>
            <a:r>
              <a:rPr lang="en-US" sz="1200" b="1"/>
              <a:t>Number </a:t>
            </a:r>
          </a:p>
          <a:p>
            <a:pPr>
              <a:defRPr sz="1200" b="1"/>
            </a:pPr>
            <a:r>
              <a:rPr lang="en-US" sz="1200" b="1"/>
              <a:t>and </a:t>
            </a:r>
          </a:p>
          <a:p>
            <a:pPr>
              <a:defRPr sz="1200" b="1"/>
            </a:pPr>
            <a:r>
              <a:rPr lang="en-US" sz="1200" b="1"/>
              <a:t>Types </a:t>
            </a:r>
          </a:p>
          <a:p>
            <a:pPr>
              <a:defRPr sz="1200" b="1"/>
            </a:pPr>
            <a:r>
              <a:rPr lang="en-US" sz="1200" b="1"/>
              <a:t>of </a:t>
            </a:r>
          </a:p>
          <a:p>
            <a:pPr>
              <a:defRPr sz="1200" b="1"/>
            </a:pPr>
            <a:r>
              <a:rPr lang="en-US" sz="1200" b="1"/>
              <a:t>Positions</a:t>
            </a:r>
          </a:p>
        </c:rich>
      </c:tx>
      <c:layout>
        <c:manualLayout>
          <c:xMode val="edge"/>
          <c:yMode val="edge"/>
          <c:x val="5.3218707469848553E-2"/>
          <c:y val="0.2159270678763931"/>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Cambria" panose="02040503050406030204" pitchFamily="18" charset="0"/>
              <a:ea typeface="+mn-ea"/>
              <a:cs typeface="+mn-cs"/>
            </a:defRPr>
          </a:pPr>
          <a:endParaRPr lang="en-US"/>
        </a:p>
      </c:txPr>
    </c:title>
    <c:autoTitleDeleted val="0"/>
    <c:plotArea>
      <c:layout>
        <c:manualLayout>
          <c:layoutTarget val="inner"/>
          <c:xMode val="edge"/>
          <c:yMode val="edge"/>
          <c:x val="0.26799532502841272"/>
          <c:y val="0.13343815343190976"/>
          <c:w val="0.71056083695130956"/>
          <c:h val="0.63356562854662113"/>
        </c:manualLayout>
      </c:layout>
      <c:barChart>
        <c:barDir val="col"/>
        <c:grouping val="clustered"/>
        <c:varyColors val="0"/>
        <c:ser>
          <c:idx val="0"/>
          <c:order val="0"/>
          <c:tx>
            <c:strRef>
              <c:f>Sheet1!$B$1</c:f>
              <c:strCache>
                <c:ptCount val="1"/>
                <c:pt idx="0">
                  <c:v>Total FTEs (1st July Report)</c:v>
                </c:pt>
              </c:strCache>
            </c:strRef>
          </c:tx>
          <c:spPr>
            <a:solidFill>
              <a:schemeClr val="tx2">
                <a:lumMod val="50000"/>
              </a:schemeClr>
            </a:solidFill>
            <a:ln>
              <a:solidFill>
                <a:schemeClr val="tx1"/>
              </a:solidFill>
            </a:ln>
            <a:effectLst/>
          </c:spPr>
          <c:invertIfNegative val="0"/>
          <c:cat>
            <c:strRef>
              <c:f>Sheet1!$A$2:$A$6</c:f>
              <c:strCache>
                <c:ptCount val="4"/>
                <c:pt idx="0">
                  <c:v>2022</c:v>
                </c:pt>
                <c:pt idx="1">
                  <c:v>2023</c:v>
                </c:pt>
                <c:pt idx="2">
                  <c:v>2024</c:v>
                </c:pt>
                <c:pt idx="3">
                  <c:v>2025 REC</c:v>
                </c:pt>
              </c:strCache>
            </c:strRef>
          </c:cat>
          <c:val>
            <c:numRef>
              <c:f>Sheet1!$B$2:$B$6</c:f>
              <c:numCache>
                <c:formatCode>_(* #,##0_);_(* \(#,##0\);_(* "-"??_);_(@_)</c:formatCode>
                <c:ptCount val="4"/>
                <c:pt idx="0">
                  <c:v>704</c:v>
                </c:pt>
                <c:pt idx="1">
                  <c:v>682</c:v>
                </c:pt>
                <c:pt idx="2">
                  <c:v>668</c:v>
                </c:pt>
                <c:pt idx="3">
                  <c:v>0</c:v>
                </c:pt>
              </c:numCache>
            </c:numRef>
          </c:val>
          <c:extLst>
            <c:ext xmlns:c16="http://schemas.microsoft.com/office/drawing/2014/chart" uri="{C3380CC4-5D6E-409C-BE32-E72D297353CC}">
              <c16:uniqueId val="{00000000-DE31-4D0E-B008-499460011ABB}"/>
            </c:ext>
          </c:extLst>
        </c:ser>
        <c:ser>
          <c:idx val="1"/>
          <c:order val="1"/>
          <c:tx>
            <c:strRef>
              <c:f>Sheet1!$C$1</c:f>
              <c:strCache>
                <c:ptCount val="1"/>
                <c:pt idx="0">
                  <c:v>Authorized T.O. Positions</c:v>
                </c:pt>
              </c:strCache>
            </c:strRef>
          </c:tx>
          <c:spPr>
            <a:solidFill>
              <a:srgbClr val="9A0000"/>
            </a:solidFill>
            <a:ln>
              <a:solidFill>
                <a:schemeClr val="tx1"/>
              </a:solidFill>
            </a:ln>
            <a:effectLst/>
          </c:spPr>
          <c:invertIfNegative val="0"/>
          <c:cat>
            <c:strRef>
              <c:f>Sheet1!$A$2:$A$6</c:f>
              <c:strCache>
                <c:ptCount val="4"/>
                <c:pt idx="0">
                  <c:v>2022</c:v>
                </c:pt>
                <c:pt idx="1">
                  <c:v>2023</c:v>
                </c:pt>
                <c:pt idx="2">
                  <c:v>2024</c:v>
                </c:pt>
                <c:pt idx="3">
                  <c:v>2025 REC</c:v>
                </c:pt>
              </c:strCache>
            </c:strRef>
          </c:cat>
          <c:val>
            <c:numRef>
              <c:f>Sheet1!$C$2:$C$6</c:f>
              <c:numCache>
                <c:formatCode>_(* #,##0_);_(* \(#,##0\);_(* "-"??_);_(@_)</c:formatCode>
                <c:ptCount val="4"/>
                <c:pt idx="0">
                  <c:v>842</c:v>
                </c:pt>
                <c:pt idx="1">
                  <c:v>850</c:v>
                </c:pt>
                <c:pt idx="2">
                  <c:v>850</c:v>
                </c:pt>
                <c:pt idx="3">
                  <c:v>851</c:v>
                </c:pt>
              </c:numCache>
            </c:numRef>
          </c:val>
          <c:extLst>
            <c:ext xmlns:c16="http://schemas.microsoft.com/office/drawing/2014/chart" uri="{C3380CC4-5D6E-409C-BE32-E72D297353CC}">
              <c16:uniqueId val="{00000001-DE31-4D0E-B008-499460011ABB}"/>
            </c:ext>
          </c:extLst>
        </c:ser>
        <c:ser>
          <c:idx val="2"/>
          <c:order val="2"/>
          <c:tx>
            <c:strRef>
              <c:f>Sheet1!$D$1</c:f>
              <c:strCache>
                <c:ptCount val="1"/>
                <c:pt idx="0">
                  <c:v>Other Charges Positions</c:v>
                </c:pt>
              </c:strCache>
            </c:strRef>
          </c:tx>
          <c:spPr>
            <a:solidFill>
              <a:schemeClr val="accent4">
                <a:lumMod val="75000"/>
              </a:schemeClr>
            </a:solidFill>
            <a:ln>
              <a:solidFill>
                <a:schemeClr val="tx1"/>
              </a:solidFill>
            </a:ln>
            <a:effectLst/>
          </c:spPr>
          <c:invertIfNegative val="0"/>
          <c:cat>
            <c:strRef>
              <c:f>Sheet1!$A$2:$A$6</c:f>
              <c:strCache>
                <c:ptCount val="4"/>
                <c:pt idx="0">
                  <c:v>2022</c:v>
                </c:pt>
                <c:pt idx="1">
                  <c:v>2023</c:v>
                </c:pt>
                <c:pt idx="2">
                  <c:v>2024</c:v>
                </c:pt>
                <c:pt idx="3">
                  <c:v>2025 REC</c:v>
                </c:pt>
              </c:strCache>
            </c:strRef>
          </c:cat>
          <c:val>
            <c:numRef>
              <c:f>Sheet1!$D$2:$D$6</c:f>
              <c:numCache>
                <c:formatCode>_(* #,##0_);_(* \(#,##0\);_(* "-"??_);_(@_)</c:formatCode>
                <c:ptCount val="4"/>
                <c:pt idx="0">
                  <c:v>0</c:v>
                </c:pt>
                <c:pt idx="1">
                  <c:v>0</c:v>
                </c:pt>
                <c:pt idx="2">
                  <c:v>0</c:v>
                </c:pt>
                <c:pt idx="3">
                  <c:v>0</c:v>
                </c:pt>
              </c:numCache>
            </c:numRef>
          </c:val>
          <c:extLst>
            <c:ext xmlns:c16="http://schemas.microsoft.com/office/drawing/2014/chart" uri="{C3380CC4-5D6E-409C-BE32-E72D297353CC}">
              <c16:uniqueId val="{00000002-DE31-4D0E-B008-499460011ABB}"/>
            </c:ext>
          </c:extLst>
        </c:ser>
        <c:dLbls>
          <c:showLegendKey val="0"/>
          <c:showVal val="0"/>
          <c:showCatName val="0"/>
          <c:showSerName val="0"/>
          <c:showPercent val="0"/>
          <c:showBubbleSize val="0"/>
        </c:dLbls>
        <c:gapWidth val="150"/>
        <c:axId val="241625984"/>
        <c:axId val="241625328"/>
      </c:barChart>
      <c:catAx>
        <c:axId val="24162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Cambria" panose="02040503050406030204" pitchFamily="18" charset="0"/>
                <a:ea typeface="+mn-ea"/>
                <a:cs typeface="+mn-cs"/>
              </a:defRPr>
            </a:pPr>
            <a:endParaRPr lang="en-US"/>
          </a:p>
        </c:txPr>
        <c:crossAx val="241625328"/>
        <c:crosses val="autoZero"/>
        <c:auto val="1"/>
        <c:lblAlgn val="ctr"/>
        <c:lblOffset val="100"/>
        <c:noMultiLvlLbl val="0"/>
      </c:catAx>
      <c:valAx>
        <c:axId val="24162532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Cambria" panose="02040503050406030204" pitchFamily="18" charset="0"/>
                <a:ea typeface="+mn-ea"/>
                <a:cs typeface="+mn-cs"/>
              </a:defRPr>
            </a:pPr>
            <a:endParaRPr lang="en-US"/>
          </a:p>
        </c:txPr>
        <c:crossAx val="2416259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solidFill>
                <a:latin typeface="Cambria" panose="02040503050406030204" pitchFamily="18" charset="0"/>
                <a:ea typeface="+mn-ea"/>
                <a:cs typeface="+mn-cs"/>
              </a:defRPr>
            </a:pPr>
            <a:endParaRPr lang="en-US"/>
          </a:p>
        </c:txPr>
      </c:dTable>
      <c:spPr>
        <a:noFill/>
        <a:ln>
          <a:noFill/>
        </a:ln>
        <a:effectLst/>
      </c:spPr>
    </c:plotArea>
    <c:plotVisOnly val="1"/>
    <c:dispBlanksAs val="gap"/>
    <c:showDLblsOverMax val="0"/>
  </c:chart>
  <c:spPr>
    <a:noFill/>
    <a:ln>
      <a:solidFill>
        <a:schemeClr val="tx1"/>
      </a:solidFill>
    </a:ln>
    <a:effectLst/>
  </c:spPr>
  <c:txPr>
    <a:bodyPr/>
    <a:lstStyle/>
    <a:p>
      <a:pPr>
        <a:defRPr sz="800">
          <a:solidFill>
            <a:schemeClr val="tx1"/>
          </a:solidFill>
          <a:latin typeface="Cambria" panose="020405030504060302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solidFill>
                <a:latin typeface="Cambria" panose="02040503050406030204" pitchFamily="18" charset="0"/>
                <a:ea typeface="+mn-ea"/>
                <a:cs typeface="+mn-cs"/>
              </a:defRPr>
            </a:pPr>
            <a:r>
              <a:rPr lang="en-US" sz="1100" b="1" dirty="0" smtClean="0"/>
              <a:t>FY25 </a:t>
            </a:r>
            <a:r>
              <a:rPr lang="en-US" sz="1100" b="1" dirty="0"/>
              <a:t>Department Employees </a:t>
            </a:r>
          </a:p>
          <a:p>
            <a:pPr>
              <a:defRPr sz="1100" b="1"/>
            </a:pPr>
            <a:r>
              <a:rPr lang="en-US" sz="1100" b="1" dirty="0"/>
              <a:t>as a portion of </a:t>
            </a:r>
          </a:p>
          <a:p>
            <a:pPr>
              <a:defRPr sz="1100" b="1"/>
            </a:pPr>
            <a:r>
              <a:rPr lang="en-US" sz="1100" b="1" dirty="0" smtClean="0"/>
              <a:t>FY25 </a:t>
            </a:r>
            <a:r>
              <a:rPr lang="en-US" sz="1100" b="1" dirty="0"/>
              <a:t>Total State Employees</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Cambria" panose="02040503050406030204" pitchFamily="18" charset="0"/>
              <a:ea typeface="+mn-ea"/>
              <a:cs typeface="+mn-cs"/>
            </a:defRPr>
          </a:pPr>
          <a:endParaRPr lang="en-US"/>
        </a:p>
      </c:txPr>
    </c:title>
    <c:autoTitleDeleted val="0"/>
    <c:plotArea>
      <c:layout/>
      <c:pieChart>
        <c:varyColors val="1"/>
        <c:ser>
          <c:idx val="0"/>
          <c:order val="0"/>
          <c:tx>
            <c:strRef>
              <c:f>Sheet1!$B$1</c:f>
              <c:strCache>
                <c:ptCount val="1"/>
                <c:pt idx="0">
                  <c:v>Employees</c:v>
                </c:pt>
              </c:strCache>
            </c:strRef>
          </c:tx>
          <c:spPr>
            <a:ln w="3175">
              <a:solidFill>
                <a:schemeClr val="tx1"/>
              </a:solidFill>
            </a:ln>
          </c:spPr>
          <c:dPt>
            <c:idx val="0"/>
            <c:bubble3D val="0"/>
            <c:spPr>
              <a:solidFill>
                <a:schemeClr val="accent1"/>
              </a:solidFill>
              <a:ln w="3175">
                <a:solidFill>
                  <a:schemeClr val="tx1"/>
                </a:solidFill>
              </a:ln>
              <a:effectLst/>
            </c:spPr>
            <c:extLst>
              <c:ext xmlns:c16="http://schemas.microsoft.com/office/drawing/2014/chart" uri="{C3380CC4-5D6E-409C-BE32-E72D297353CC}">
                <c16:uniqueId val="{00000001-D9EE-1D40-8A26-FCC76868769C}"/>
              </c:ext>
            </c:extLst>
          </c:dPt>
          <c:dPt>
            <c:idx val="1"/>
            <c:bubble3D val="0"/>
            <c:spPr>
              <a:solidFill>
                <a:schemeClr val="accent2"/>
              </a:solidFill>
              <a:ln w="3175">
                <a:solidFill>
                  <a:schemeClr val="tx1"/>
                </a:solidFill>
              </a:ln>
              <a:effectLst/>
            </c:spPr>
            <c:extLst>
              <c:ext xmlns:c16="http://schemas.microsoft.com/office/drawing/2014/chart" uri="{C3380CC4-5D6E-409C-BE32-E72D297353CC}">
                <c16:uniqueId val="{00000002-D9EE-1D40-8A26-FCC76868769C}"/>
              </c:ext>
            </c:extLst>
          </c:dPt>
          <c:dLbls>
            <c:dLbl>
              <c:idx val="0"/>
              <c:layout>
                <c:manualLayout>
                  <c:x val="2.6541806108166849E-4"/>
                  <c:y val="1.8746232976049222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0103365424837453"/>
                      <c:h val="0.18041003947929887"/>
                    </c:manualLayout>
                  </c15:layout>
                </c:ext>
                <c:ext xmlns:c16="http://schemas.microsoft.com/office/drawing/2014/chart" uri="{C3380CC4-5D6E-409C-BE32-E72D297353CC}">
                  <c16:uniqueId val="{00000001-D9EE-1D40-8A26-FCC76868769C}"/>
                </c:ext>
              </c:extLst>
            </c:dLbl>
            <c:dLbl>
              <c:idx val="1"/>
              <c:layout>
                <c:manualLayout>
                  <c:x val="-1.1759772311992404E-7"/>
                  <c:y val="0"/>
                </c:manualLayout>
              </c:layout>
              <c:tx>
                <c:rich>
                  <a:bodyPr/>
                  <a:lstStyle/>
                  <a:p>
                    <a:fld id="{FA46858C-573B-4AC0-A9D9-CE190173ABF1}" type="CATEGORYNAME">
                      <a:rPr lang="en-US"/>
                      <a:pPr/>
                      <a:t>[CATEGORY NAME]</a:t>
                    </a:fld>
                    <a:r>
                      <a:rPr lang="en-US" baseline="0" dirty="0"/>
                      <a:t>
</a:t>
                    </a:r>
                    <a:fld id="{42578390-85BD-45D7-AD9F-B4F4B70A667E}" type="VALUE">
                      <a:rPr lang="en-US" baseline="0"/>
                      <a:pPr/>
                      <a:t>[VALUE]</a:t>
                    </a:fld>
                    <a:r>
                      <a:rPr lang="en-US" baseline="0" dirty="0"/>
                      <a:t>
</a:t>
                    </a:r>
                    <a:r>
                      <a:rPr lang="en-US" baseline="0" dirty="0" smtClean="0"/>
                      <a:t>2.5%</a:t>
                    </a:r>
                  </a:p>
                </c:rich>
              </c:tx>
              <c:showLegendKey val="0"/>
              <c:showVal val="1"/>
              <c:showCatName val="1"/>
              <c:showSerName val="0"/>
              <c:showPercent val="1"/>
              <c:showBubbleSize val="0"/>
              <c:separator>
</c:separator>
              <c:extLst>
                <c:ext xmlns:c15="http://schemas.microsoft.com/office/drawing/2012/chart" uri="{CE6537A1-D6FC-4f65-9D91-7224C49458BB}">
                  <c15:layout>
                    <c:manualLayout>
                      <c:w val="0.36756974803292752"/>
                      <c:h val="0.1830539744973623"/>
                    </c:manualLayout>
                  </c15:layout>
                  <c15:dlblFieldTable/>
                  <c15:showDataLabelsRange val="0"/>
                </c:ext>
                <c:ext xmlns:c16="http://schemas.microsoft.com/office/drawing/2014/chart" uri="{C3380CC4-5D6E-409C-BE32-E72D297353CC}">
                  <c16:uniqueId val="{00000002-D9EE-1D40-8A26-FCC76868769C}"/>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mbria" panose="02040503050406030204" pitchFamily="18"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Total State</c:v>
                </c:pt>
                <c:pt idx="1">
                  <c:v>Veterans Affairs</c:v>
                </c:pt>
              </c:strCache>
            </c:strRef>
          </c:cat>
          <c:val>
            <c:numRef>
              <c:f>Sheet1!$B$2:$B$3</c:f>
              <c:numCache>
                <c:formatCode>_(* #,##0_);_(* \(#,##0\);_(* "-"??_);_(@_)</c:formatCode>
                <c:ptCount val="2"/>
                <c:pt idx="0">
                  <c:v>33509</c:v>
                </c:pt>
                <c:pt idx="1">
                  <c:v>851</c:v>
                </c:pt>
              </c:numCache>
            </c:numRef>
          </c:val>
          <c:extLst>
            <c:ext xmlns:c16="http://schemas.microsoft.com/office/drawing/2014/chart" uri="{C3380CC4-5D6E-409C-BE32-E72D297353CC}">
              <c16:uniqueId val="{00000000-D9EE-1D40-8A26-FCC76868769C}"/>
            </c:ext>
          </c:extLst>
        </c:ser>
        <c:dLbls>
          <c:showLegendKey val="0"/>
          <c:showVal val="0"/>
          <c:showCatName val="0"/>
          <c:showSerName val="0"/>
          <c:showPercent val="0"/>
          <c:showBubbleSize val="0"/>
          <c:showLeaderLines val="1"/>
        </c:dLbls>
        <c:firstSliceAng val="144"/>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latin typeface="Cambria" panose="020405030504060302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FY25 Authorized Positions by Office</c:v>
                </c:pt>
              </c:strCache>
            </c:strRef>
          </c:tx>
          <c:dPt>
            <c:idx val="0"/>
            <c:bubble3D val="0"/>
            <c:extLst>
              <c:ext xmlns:c16="http://schemas.microsoft.com/office/drawing/2014/chart" uri="{C3380CC4-5D6E-409C-BE32-E72D297353CC}">
                <c16:uniqueId val="{00000001-8877-46B1-88A3-976A507B3843}"/>
              </c:ext>
            </c:extLst>
          </c:dPt>
          <c:dPt>
            <c:idx val="1"/>
            <c:bubble3D val="0"/>
            <c:extLst>
              <c:ext xmlns:c16="http://schemas.microsoft.com/office/drawing/2014/chart" uri="{C3380CC4-5D6E-409C-BE32-E72D297353CC}">
                <c16:uniqueId val="{00000003-8877-46B1-88A3-976A507B3843}"/>
              </c:ext>
            </c:extLst>
          </c:dPt>
          <c:dPt>
            <c:idx val="2"/>
            <c:bubble3D val="0"/>
            <c:extLst>
              <c:ext xmlns:c16="http://schemas.microsoft.com/office/drawing/2014/chart" uri="{C3380CC4-5D6E-409C-BE32-E72D297353CC}">
                <c16:uniqueId val="{00000005-8877-46B1-88A3-976A507B3843}"/>
              </c:ext>
            </c:extLst>
          </c:dPt>
          <c:dPt>
            <c:idx val="3"/>
            <c:bubble3D val="0"/>
            <c:extLst>
              <c:ext xmlns:c16="http://schemas.microsoft.com/office/drawing/2014/chart" uri="{C3380CC4-5D6E-409C-BE32-E72D297353CC}">
                <c16:uniqueId val="{00000007-8877-46B1-88A3-976A507B3843}"/>
              </c:ext>
            </c:extLst>
          </c:dPt>
          <c:dPt>
            <c:idx val="4"/>
            <c:bubble3D val="0"/>
            <c:extLst>
              <c:ext xmlns:c16="http://schemas.microsoft.com/office/drawing/2014/chart" uri="{C3380CC4-5D6E-409C-BE32-E72D297353CC}">
                <c16:uniqueId val="{00000009-8877-46B1-88A3-976A507B3843}"/>
              </c:ext>
            </c:extLst>
          </c:dPt>
          <c:dLbls>
            <c:dLbl>
              <c:idx val="0"/>
              <c:layout>
                <c:manualLayout>
                  <c:x val="-1.0403786490369748E-2"/>
                  <c:y val="-5.6655300444695925E-2"/>
                </c:manualLayout>
              </c:layout>
              <c:tx>
                <c:rich>
                  <a:bodyPr/>
                  <a:lstStyle/>
                  <a:p>
                    <a:fld id="{23516A46-39E7-4380-A1FA-8DA36D01AC8D}" type="CATEGORYNAME">
                      <a:rPr lang="en-US"/>
                      <a:pPr/>
                      <a:t>[CATEGORY NAME]</a:t>
                    </a:fld>
                    <a:r>
                      <a:rPr lang="en-US" baseline="0" dirty="0"/>
                      <a:t>, </a:t>
                    </a:r>
                    <a:r>
                      <a:rPr lang="en-US" baseline="0" dirty="0" smtClean="0"/>
                      <a:t>126</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877-46B1-88A3-976A507B3843}"/>
                </c:ext>
              </c:extLst>
            </c:dLbl>
            <c:dLbl>
              <c:idx val="1"/>
              <c:layout>
                <c:manualLayout>
                  <c:x val="-1.3822353062902758E-3"/>
                  <c:y val="1.4913496807348154E-2"/>
                </c:manualLayout>
              </c:layout>
              <c:tx>
                <c:rich>
                  <a:bodyPr/>
                  <a:lstStyle/>
                  <a:p>
                    <a:pPr>
                      <a:defRPr sz="1000">
                        <a:solidFill>
                          <a:schemeClr val="bg1"/>
                        </a:solidFill>
                      </a:defRPr>
                    </a:pPr>
                    <a:fld id="{C10E526D-88F9-40EA-BFFB-5A070CA1628E}" type="CATEGORYNAME">
                      <a:rPr lang="en-US">
                        <a:solidFill>
                          <a:schemeClr val="tx1"/>
                        </a:solidFill>
                      </a:rPr>
                      <a:pPr>
                        <a:defRPr sz="1000">
                          <a:solidFill>
                            <a:schemeClr val="bg1"/>
                          </a:solidFill>
                        </a:defRPr>
                      </a:pPr>
                      <a:t>[CATEGORY NAME]</a:t>
                    </a:fld>
                    <a:r>
                      <a:rPr lang="en-US" baseline="0" dirty="0">
                        <a:solidFill>
                          <a:schemeClr val="tx1"/>
                        </a:solidFill>
                      </a:rPr>
                      <a:t>, </a:t>
                    </a:r>
                    <a:fld id="{3D6FBD45-6A53-41D2-82B3-B08D60BC2332}" type="VALUE">
                      <a:rPr lang="en-US" baseline="0">
                        <a:solidFill>
                          <a:schemeClr val="tx1"/>
                        </a:solidFill>
                      </a:rPr>
                      <a:pPr>
                        <a:defRPr sz="1000">
                          <a:solidFill>
                            <a:schemeClr val="bg1"/>
                          </a:solidFill>
                        </a:defRPr>
                      </a:pPr>
                      <a:t>[VALUE]</a:t>
                    </a:fld>
                    <a:endParaRPr lang="en-US" baseline="0" dirty="0">
                      <a:solidFill>
                        <a:schemeClr val="tx1"/>
                      </a:solidFill>
                    </a:endParaRPr>
                  </a:p>
                </c:rich>
              </c:tx>
              <c:spPr>
                <a:solidFill>
                  <a:sysClr val="window" lastClr="FFFFFF"/>
                </a:solidFill>
                <a:ln>
                  <a:noFill/>
                </a:ln>
                <a:effectLst/>
              </c:sp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877-46B1-88A3-976A507B3843}"/>
                </c:ext>
              </c:extLst>
            </c:dLbl>
            <c:dLbl>
              <c:idx val="2"/>
              <c:layout>
                <c:manualLayout>
                  <c:x val="6.0659077311655936E-2"/>
                  <c:y val="1.103079956186100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77-46B1-88A3-976A507B3843}"/>
                </c:ext>
              </c:extLst>
            </c:dLbl>
            <c:dLbl>
              <c:idx val="3"/>
              <c:layout>
                <c:manualLayout>
                  <c:x val="2.0773037819179142E-2"/>
                  <c:y val="5.9958322981999261E-2"/>
                </c:manualLayout>
              </c:layout>
              <c:tx>
                <c:rich>
                  <a:bodyPr/>
                  <a:lstStyle/>
                  <a:p>
                    <a:pPr>
                      <a:defRPr sz="1000">
                        <a:solidFill>
                          <a:schemeClr val="bg1"/>
                        </a:solidFill>
                      </a:defRPr>
                    </a:pPr>
                    <a:fld id="{9C6C2347-887F-43B3-B2B7-AC4CFDA92F20}" type="CATEGORYNAME">
                      <a:rPr lang="en-US" dirty="0">
                        <a:solidFill>
                          <a:schemeClr val="tx1"/>
                        </a:solidFill>
                      </a:rPr>
                      <a:pPr>
                        <a:defRPr sz="1000">
                          <a:solidFill>
                            <a:schemeClr val="bg1"/>
                          </a:solidFill>
                        </a:defRPr>
                      </a:pPr>
                      <a:t>[CATEGORY NAME]</a:t>
                    </a:fld>
                    <a:r>
                      <a:rPr lang="en-US" baseline="0" dirty="0">
                        <a:solidFill>
                          <a:schemeClr val="tx1"/>
                        </a:solidFill>
                      </a:rPr>
                      <a:t>, </a:t>
                    </a:r>
                    <a:fld id="{6335A174-E9F8-46B1-9A37-8CEFD16F5F8D}" type="VALUE">
                      <a:rPr lang="en-US" baseline="0" dirty="0">
                        <a:solidFill>
                          <a:schemeClr val="tx1"/>
                        </a:solidFill>
                      </a:rPr>
                      <a:pPr>
                        <a:defRPr sz="1000">
                          <a:solidFill>
                            <a:schemeClr val="bg1"/>
                          </a:solidFill>
                        </a:defRPr>
                      </a:pPr>
                      <a:t>[VALUE]</a:t>
                    </a:fld>
                    <a:endParaRPr lang="en-US" baseline="0" dirty="0">
                      <a:solidFill>
                        <a:schemeClr val="tx1"/>
                      </a:solidFill>
                    </a:endParaRPr>
                  </a:p>
                </c:rich>
              </c:tx>
              <c:spPr>
                <a:solidFill>
                  <a:sysClr val="window" lastClr="FFFFFF"/>
                </a:solidFill>
                <a:ln>
                  <a:noFill/>
                </a:ln>
                <a:effectLst/>
              </c:sp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877-46B1-88A3-976A507B3843}"/>
                </c:ext>
              </c:extLst>
            </c:dLbl>
            <c:dLbl>
              <c:idx val="4"/>
              <c:layout>
                <c:manualLayout>
                  <c:x val="3.4396053929555602E-2"/>
                  <c:y val="-7.22790881630633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877-46B1-88A3-976A507B3843}"/>
                </c:ext>
              </c:extLst>
            </c:dLbl>
            <c:dLbl>
              <c:idx val="5"/>
              <c:layout>
                <c:manualLayout>
                  <c:x val="4.7125576340043634E-2"/>
                  <c:y val="0"/>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877-46B1-88A3-976A507B3843}"/>
                </c:ext>
              </c:extLst>
            </c:dLbl>
            <c:spPr>
              <a:solidFill>
                <a:sysClr val="window" lastClr="FFFFFF"/>
              </a:solidFill>
              <a:ln>
                <a:noFill/>
              </a:ln>
              <a:effectLst/>
            </c:spPr>
            <c:txPr>
              <a:bodyPr/>
              <a:lstStyle/>
              <a:p>
                <a:pPr>
                  <a:defRPr sz="1000"/>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Sheet1!$A$2:$A$7</c:f>
              <c:strCache>
                <c:ptCount val="6"/>
                <c:pt idx="0">
                  <c:v>Department of Veterans Affairs</c:v>
                </c:pt>
                <c:pt idx="1">
                  <c:v>LA Veterans Home</c:v>
                </c:pt>
                <c:pt idx="2">
                  <c:v>NE LA Veterans Home</c:v>
                </c:pt>
                <c:pt idx="3">
                  <c:v>SW LA Veterans Home</c:v>
                </c:pt>
                <c:pt idx="4">
                  <c:v>NW LA Veterans Home</c:v>
                </c:pt>
                <c:pt idx="5">
                  <c:v>SE LA Veterans Home</c:v>
                </c:pt>
              </c:strCache>
            </c:strRef>
          </c:cat>
          <c:val>
            <c:numRef>
              <c:f>Sheet1!$B$2:$B$7</c:f>
              <c:numCache>
                <c:formatCode>_(* #,##0_);_(* \(#,##0\);_(* "-"??_);_(@_)</c:formatCode>
                <c:ptCount val="6"/>
                <c:pt idx="0">
                  <c:v>126</c:v>
                </c:pt>
                <c:pt idx="1">
                  <c:v>122</c:v>
                </c:pt>
                <c:pt idx="2" formatCode="General">
                  <c:v>149</c:v>
                </c:pt>
                <c:pt idx="3" formatCode="General">
                  <c:v>153</c:v>
                </c:pt>
                <c:pt idx="4" formatCode="General">
                  <c:v>150</c:v>
                </c:pt>
                <c:pt idx="5" formatCode="General">
                  <c:v>151</c:v>
                </c:pt>
              </c:numCache>
            </c:numRef>
          </c:val>
          <c:extLst>
            <c:ext xmlns:c16="http://schemas.microsoft.com/office/drawing/2014/chart" uri="{C3380CC4-5D6E-409C-BE32-E72D297353CC}">
              <c16:uniqueId val="{0000000B-8877-46B1-88A3-976A507B3843}"/>
            </c:ext>
          </c:extLst>
        </c:ser>
        <c:dLbls>
          <c:showLegendKey val="0"/>
          <c:showVal val="0"/>
          <c:showCatName val="0"/>
          <c:showSerName val="0"/>
          <c:showPercent val="0"/>
          <c:showBubbleSize val="0"/>
          <c:showLeaderLines val="0"/>
        </c:dLbls>
        <c:firstSliceAng val="218"/>
      </c:pieChart>
      <c:dTable>
        <c:showHorzBorder val="1"/>
        <c:showVertBorder val="1"/>
        <c:showOutline val="1"/>
        <c:showKeys val="1"/>
        <c:txPr>
          <a:bodyPr/>
          <a:lstStyle/>
          <a:p>
            <a:pPr rtl="0">
              <a:defRPr sz="1100"/>
            </a:pPr>
            <a:endParaRPr lang="en-US"/>
          </a:p>
        </c:txPr>
      </c:dTable>
    </c:plotArea>
    <c:plotVisOnly val="1"/>
    <c:dispBlanksAs val="zero"/>
    <c:showDLblsOverMax val="0"/>
  </c:chart>
  <c:txPr>
    <a:bodyPr/>
    <a:lstStyle/>
    <a:p>
      <a:pPr>
        <a:defRPr sz="1400">
          <a:latin typeface="Cambria"/>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77.3</c:v>
                </c:pt>
              </c:strCache>
            </c:strRef>
          </c:tx>
          <c:spPr>
            <a:ln>
              <a:solidFill>
                <a:schemeClr val="tx1"/>
              </a:solidFill>
            </a:ln>
          </c:spPr>
          <c:dPt>
            <c:idx val="0"/>
            <c:bubble3D val="0"/>
            <c:spPr>
              <a:solidFill>
                <a:srgbClr val="800002"/>
              </a:solidFill>
              <a:ln>
                <a:solidFill>
                  <a:schemeClr val="tx1"/>
                </a:solidFill>
              </a:ln>
            </c:spPr>
            <c:extLst>
              <c:ext xmlns:c16="http://schemas.microsoft.com/office/drawing/2014/chart" uri="{C3380CC4-5D6E-409C-BE32-E72D297353CC}">
                <c16:uniqueId val="{00000000-61E2-45D0-80EC-FBAE1EA77ABD}"/>
              </c:ext>
            </c:extLst>
          </c:dPt>
          <c:dPt>
            <c:idx val="1"/>
            <c:bubble3D val="0"/>
            <c:spPr>
              <a:solidFill>
                <a:srgbClr val="0F253E"/>
              </a:solidFill>
              <a:ln>
                <a:solidFill>
                  <a:schemeClr val="tx1"/>
                </a:solidFill>
              </a:ln>
            </c:spPr>
            <c:extLst>
              <c:ext xmlns:c16="http://schemas.microsoft.com/office/drawing/2014/chart" uri="{C3380CC4-5D6E-409C-BE32-E72D297353CC}">
                <c16:uniqueId val="{00000001-61E2-45D0-80EC-FBAE1EA77ABD}"/>
              </c:ext>
            </c:extLst>
          </c:dPt>
          <c:dLbls>
            <c:dLbl>
              <c:idx val="0"/>
              <c:layout>
                <c:manualLayout>
                  <c:x val="0.24999108309475837"/>
                  <c:y val="-1.90623952065435E-2"/>
                </c:manualLayout>
              </c:layou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61E2-45D0-80EC-FBAE1EA77ABD}"/>
                </c:ext>
              </c:extLst>
            </c:dLbl>
            <c:dLbl>
              <c:idx val="1"/>
              <c:layout>
                <c:manualLayout>
                  <c:x val="-0.18602169573032398"/>
                  <c:y val="3.7409427254571366E-2"/>
                </c:manualLayout>
              </c:layou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1E2-45D0-80EC-FBAE1EA77ABD}"/>
                </c:ext>
              </c:extLst>
            </c:dLbl>
            <c:spPr>
              <a:noFill/>
              <a:ln>
                <a:noFill/>
              </a:ln>
              <a:effectLst/>
            </c:spPr>
            <c:txPr>
              <a:bodyPr/>
              <a:lstStyle/>
              <a:p>
                <a:pPr>
                  <a:defRPr sz="1400">
                    <a:solidFill>
                      <a:schemeClr val="bg1"/>
                    </a:solidFill>
                    <a:latin typeface="Cambria"/>
                    <a:cs typeface="Cambria"/>
                  </a:defRPr>
                </a:pPr>
                <a:endParaRPr lang="en-US"/>
              </a:p>
            </c:txPr>
            <c:showLegendKey val="0"/>
            <c:showVal val="0"/>
            <c:showCatName val="0"/>
            <c:showSerName val="0"/>
            <c:showPercent val="1"/>
            <c:showBubbleSize val="0"/>
            <c:separator>
</c:separator>
            <c:showLeaderLines val="0"/>
            <c:extLst>
              <c:ext xmlns:c15="http://schemas.microsoft.com/office/drawing/2012/chart" uri="{CE6537A1-D6FC-4f65-9D91-7224C49458BB}"/>
            </c:extLst>
          </c:dLbls>
          <c:cat>
            <c:strRef>
              <c:f>Sheet1!$A$2:$A$3</c:f>
              <c:strCache>
                <c:ptCount val="2"/>
                <c:pt idx="0">
                  <c:v>Discretionary</c:v>
                </c:pt>
                <c:pt idx="1">
                  <c:v>Non-Discretionary</c:v>
                </c:pt>
              </c:strCache>
            </c:strRef>
          </c:cat>
          <c:val>
            <c:numRef>
              <c:f>Sheet1!$B$2:$B$3</c:f>
              <c:numCache>
                <c:formatCode>General</c:formatCode>
                <c:ptCount val="2"/>
                <c:pt idx="0">
                  <c:v>82.8</c:v>
                </c:pt>
                <c:pt idx="1">
                  <c:v>11.1</c:v>
                </c:pt>
              </c:numCache>
            </c:numRef>
          </c:val>
          <c:extLst>
            <c:ext xmlns:c16="http://schemas.microsoft.com/office/drawing/2014/chart" uri="{C3380CC4-5D6E-409C-BE32-E72D297353CC}">
              <c16:uniqueId val="{00000002-61E2-45D0-80EC-FBAE1EA77ABD}"/>
            </c:ext>
          </c:extLst>
        </c:ser>
        <c:dLbls>
          <c:showLegendKey val="0"/>
          <c:showVal val="0"/>
          <c:showCatName val="0"/>
          <c:showSerName val="0"/>
          <c:showPercent val="0"/>
          <c:showBubbleSize val="0"/>
          <c:showLeaderLines val="0"/>
        </c:dLbls>
        <c:firstSliceAng val="108"/>
      </c:pieChart>
    </c:plotArea>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73795508419341"/>
          <c:y val="3.6462585826349779E-2"/>
          <c:w val="0.7134116914970785"/>
          <c:h val="0.63231700570137384"/>
        </c:manualLayout>
      </c:layout>
      <c:lineChart>
        <c:grouping val="standard"/>
        <c:varyColors val="0"/>
        <c:ser>
          <c:idx val="0"/>
          <c:order val="0"/>
          <c:tx>
            <c:strRef>
              <c:f>Sheet1!$B$1</c:f>
              <c:strCache>
                <c:ptCount val="1"/>
                <c:pt idx="0">
                  <c:v>Enacted Budget</c:v>
                </c:pt>
              </c:strCache>
            </c:strRef>
          </c:tx>
          <c:spPr>
            <a:ln w="28575" cap="rnd">
              <a:solidFill>
                <a:schemeClr val="accent1"/>
              </a:solidFill>
              <a:round/>
            </a:ln>
            <a:effectLst/>
          </c:spPr>
          <c:marker>
            <c:symbol val="x"/>
            <c:size val="4"/>
            <c:spPr>
              <a:solidFill>
                <a:srgbClr val="0070C0"/>
              </a:solidFill>
              <a:ln w="9525">
                <a:solidFill>
                  <a:schemeClr val="accent1"/>
                </a:solidFill>
              </a:ln>
              <a:effectLst/>
            </c:spPr>
          </c:marker>
          <c:cat>
            <c:strRef>
              <c:f>Sheet1!$A$2:$A$8</c:f>
              <c:strCache>
                <c:ptCount val="6"/>
                <c:pt idx="0">
                  <c:v>FY20</c:v>
                </c:pt>
                <c:pt idx="1">
                  <c:v>FY21</c:v>
                </c:pt>
                <c:pt idx="2">
                  <c:v>FY22</c:v>
                </c:pt>
                <c:pt idx="3">
                  <c:v>FY23</c:v>
                </c:pt>
                <c:pt idx="4">
                  <c:v>FY24 EOB</c:v>
                </c:pt>
                <c:pt idx="5">
                  <c:v>FY25 Recommended</c:v>
                </c:pt>
              </c:strCache>
            </c:strRef>
          </c:cat>
          <c:val>
            <c:numRef>
              <c:f>Sheet1!$B$2:$B$8</c:f>
              <c:numCache>
                <c:formatCode>_("$"* #,##0_);_("$"* \(#,##0\);_("$"* "-"??_);_(@_)</c:formatCode>
                <c:ptCount val="6"/>
                <c:pt idx="0">
                  <c:v>73305686</c:v>
                </c:pt>
                <c:pt idx="1">
                  <c:v>80355528</c:v>
                </c:pt>
                <c:pt idx="2">
                  <c:v>82249602</c:v>
                </c:pt>
                <c:pt idx="3">
                  <c:v>87331751</c:v>
                </c:pt>
                <c:pt idx="4">
                  <c:v>96963756</c:v>
                </c:pt>
                <c:pt idx="5">
                  <c:v>95223441</c:v>
                </c:pt>
              </c:numCache>
            </c:numRef>
          </c:val>
          <c:smooth val="0"/>
          <c:extLst>
            <c:ext xmlns:c16="http://schemas.microsoft.com/office/drawing/2014/chart" uri="{C3380CC4-5D6E-409C-BE32-E72D297353CC}">
              <c16:uniqueId val="{00000000-FD7A-704A-9C6A-4AA975E0BDD8}"/>
            </c:ext>
          </c:extLst>
        </c:ser>
        <c:ser>
          <c:idx val="1"/>
          <c:order val="1"/>
          <c:tx>
            <c:strRef>
              <c:f>Sheet1!$C$1</c:f>
              <c:strCache>
                <c:ptCount val="1"/>
                <c:pt idx="0">
                  <c:v>FYE Budget</c:v>
                </c:pt>
              </c:strCache>
            </c:strRef>
          </c:tx>
          <c:spPr>
            <a:ln w="28575" cap="rnd">
              <a:solidFill>
                <a:schemeClr val="accent6">
                  <a:lumMod val="75000"/>
                </a:schemeClr>
              </a:solidFill>
              <a:round/>
            </a:ln>
            <a:effectLst/>
          </c:spPr>
          <c:marker>
            <c:symbol val="circle"/>
            <c:size val="5"/>
            <c:spPr>
              <a:solidFill>
                <a:schemeClr val="accent1"/>
              </a:solidFill>
              <a:ln w="9525">
                <a:solidFill>
                  <a:schemeClr val="accent6">
                    <a:lumMod val="75000"/>
                  </a:schemeClr>
                </a:solidFill>
              </a:ln>
              <a:effectLst/>
            </c:spPr>
          </c:marker>
          <c:cat>
            <c:strRef>
              <c:f>Sheet1!$A$2:$A$8</c:f>
              <c:strCache>
                <c:ptCount val="6"/>
                <c:pt idx="0">
                  <c:v>FY20</c:v>
                </c:pt>
                <c:pt idx="1">
                  <c:v>FY21</c:v>
                </c:pt>
                <c:pt idx="2">
                  <c:v>FY22</c:v>
                </c:pt>
                <c:pt idx="3">
                  <c:v>FY23</c:v>
                </c:pt>
                <c:pt idx="4">
                  <c:v>FY24 EOB</c:v>
                </c:pt>
                <c:pt idx="5">
                  <c:v>FY25 Recommended</c:v>
                </c:pt>
              </c:strCache>
            </c:strRef>
          </c:cat>
          <c:val>
            <c:numRef>
              <c:f>Sheet1!$C$2:$C$8</c:f>
              <c:numCache>
                <c:formatCode>_("$"* #,##0_);_("$"* \(#,##0\);_("$"* "-"??_);_(@_)</c:formatCode>
                <c:ptCount val="6"/>
                <c:pt idx="0">
                  <c:v>73942444</c:v>
                </c:pt>
                <c:pt idx="1">
                  <c:v>80270678</c:v>
                </c:pt>
                <c:pt idx="2">
                  <c:v>82182086</c:v>
                </c:pt>
                <c:pt idx="3">
                  <c:v>93617416</c:v>
                </c:pt>
              </c:numCache>
            </c:numRef>
          </c:val>
          <c:smooth val="0"/>
          <c:extLst>
            <c:ext xmlns:c16="http://schemas.microsoft.com/office/drawing/2014/chart" uri="{C3380CC4-5D6E-409C-BE32-E72D297353CC}">
              <c16:uniqueId val="{00000001-FD7A-704A-9C6A-4AA975E0BDD8}"/>
            </c:ext>
          </c:extLst>
        </c:ser>
        <c:ser>
          <c:idx val="2"/>
          <c:order val="2"/>
          <c:tx>
            <c:strRef>
              <c:f>Sheet1!$D$1</c:f>
              <c:strCache>
                <c:ptCount val="1"/>
                <c:pt idx="0">
                  <c:v>Actual Expenditures</c:v>
                </c:pt>
              </c:strCache>
            </c:strRef>
          </c:tx>
          <c:spPr>
            <a:ln w="28575" cap="rnd">
              <a:solidFill>
                <a:srgbClr val="C00000"/>
              </a:solidFill>
              <a:round/>
            </a:ln>
            <a:effectLst/>
          </c:spPr>
          <c:marker>
            <c:symbol val="diamond"/>
            <c:size val="5"/>
            <c:spPr>
              <a:solidFill>
                <a:srgbClr val="C00000"/>
              </a:solidFill>
              <a:ln w="9525">
                <a:solidFill>
                  <a:srgbClr val="C00000"/>
                </a:solidFill>
              </a:ln>
              <a:effectLst/>
            </c:spPr>
          </c:marker>
          <c:cat>
            <c:strRef>
              <c:f>Sheet1!$A$2:$A$8</c:f>
              <c:strCache>
                <c:ptCount val="6"/>
                <c:pt idx="0">
                  <c:v>FY20</c:v>
                </c:pt>
                <c:pt idx="1">
                  <c:v>FY21</c:v>
                </c:pt>
                <c:pt idx="2">
                  <c:v>FY22</c:v>
                </c:pt>
                <c:pt idx="3">
                  <c:v>FY23</c:v>
                </c:pt>
                <c:pt idx="4">
                  <c:v>FY24 EOB</c:v>
                </c:pt>
                <c:pt idx="5">
                  <c:v>FY25 Recommended</c:v>
                </c:pt>
              </c:strCache>
            </c:strRef>
          </c:cat>
          <c:val>
            <c:numRef>
              <c:f>Sheet1!$D$2:$D$8</c:f>
              <c:numCache>
                <c:formatCode>_("$"* #,##0_);_("$"* \(#,##0\);_("$"* "-"??_);_(@_)</c:formatCode>
                <c:ptCount val="6"/>
                <c:pt idx="0">
                  <c:v>67386133</c:v>
                </c:pt>
                <c:pt idx="1">
                  <c:v>69631958</c:v>
                </c:pt>
                <c:pt idx="2">
                  <c:v>71814684</c:v>
                </c:pt>
                <c:pt idx="3">
                  <c:v>81328075</c:v>
                </c:pt>
              </c:numCache>
            </c:numRef>
          </c:val>
          <c:smooth val="0"/>
          <c:extLst>
            <c:ext xmlns:c16="http://schemas.microsoft.com/office/drawing/2014/chart" uri="{C3380CC4-5D6E-409C-BE32-E72D297353CC}">
              <c16:uniqueId val="{00000000-50D9-814E-83FA-94AF5099CD11}"/>
            </c:ext>
          </c:extLst>
        </c:ser>
        <c:ser>
          <c:idx val="3"/>
          <c:order val="3"/>
          <c:tx>
            <c:strRef>
              <c:f>Sheet1!$E$1</c:f>
              <c:strCache>
                <c:ptCount val="1"/>
                <c:pt idx="0">
                  <c:v>FY23 Expenditure Trend </c:v>
                </c:pt>
              </c:strCache>
            </c:strRef>
          </c:tx>
          <c:spPr>
            <a:ln w="28575" cap="rnd">
              <a:solidFill>
                <a:srgbClr val="7030A0"/>
              </a:solidFill>
              <a:prstDash val="dash"/>
              <a:round/>
            </a:ln>
            <a:effectLst/>
          </c:spPr>
          <c:marker>
            <c:symbol val="diamond"/>
            <c:size val="5"/>
            <c:spPr>
              <a:solidFill>
                <a:srgbClr val="7030A0"/>
              </a:solidFill>
              <a:ln w="9525">
                <a:solidFill>
                  <a:schemeClr val="tx1"/>
                </a:solidFill>
              </a:ln>
              <a:effectLst/>
            </c:spPr>
          </c:marker>
          <c:cat>
            <c:strRef>
              <c:f>Sheet1!$A$2:$A$8</c:f>
              <c:strCache>
                <c:ptCount val="6"/>
                <c:pt idx="0">
                  <c:v>FY20</c:v>
                </c:pt>
                <c:pt idx="1">
                  <c:v>FY21</c:v>
                </c:pt>
                <c:pt idx="2">
                  <c:v>FY22</c:v>
                </c:pt>
                <c:pt idx="3">
                  <c:v>FY23</c:v>
                </c:pt>
                <c:pt idx="4">
                  <c:v>FY24 EOB</c:v>
                </c:pt>
                <c:pt idx="5">
                  <c:v>FY25 Recommended</c:v>
                </c:pt>
              </c:strCache>
            </c:strRef>
          </c:cat>
          <c:val>
            <c:numRef>
              <c:f>Sheet1!$E$2:$E$8</c:f>
              <c:numCache>
                <c:formatCode>General</c:formatCode>
                <c:ptCount val="6"/>
                <c:pt idx="3" formatCode="_(&quot;$&quot;* #,##0_);_(&quot;$&quot;* \(#,##0\);_(&quot;$&quot;* &quot;-&quot;??_);_(@_)">
                  <c:v>81328075</c:v>
                </c:pt>
                <c:pt idx="4" formatCode="_(&quot;$&quot;* #,##0_);_(&quot;$&quot;* \(#,##0\);_(&quot;$&quot;* &quot;-&quot;??_);_(@_)">
                  <c:v>71035425</c:v>
                </c:pt>
              </c:numCache>
            </c:numRef>
          </c:val>
          <c:smooth val="0"/>
          <c:extLst>
            <c:ext xmlns:c16="http://schemas.microsoft.com/office/drawing/2014/chart" uri="{C3380CC4-5D6E-409C-BE32-E72D297353CC}">
              <c16:uniqueId val="{00000000-1598-BB48-AE9B-1E9E62B8FD6F}"/>
            </c:ext>
          </c:extLst>
        </c:ser>
        <c:dLbls>
          <c:showLegendKey val="0"/>
          <c:showVal val="0"/>
          <c:showCatName val="0"/>
          <c:showSerName val="0"/>
          <c:showPercent val="0"/>
          <c:showBubbleSize val="0"/>
        </c:dLbls>
        <c:marker val="1"/>
        <c:smooth val="0"/>
        <c:axId val="620953759"/>
        <c:axId val="572697151"/>
      </c:lineChart>
      <c:catAx>
        <c:axId val="620953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ambria" panose="02040503050406030204" pitchFamily="18" charset="0"/>
                <a:ea typeface="+mn-ea"/>
                <a:cs typeface="+mn-cs"/>
              </a:defRPr>
            </a:pPr>
            <a:endParaRPr lang="en-US"/>
          </a:p>
        </c:txPr>
        <c:crossAx val="572697151"/>
        <c:crosses val="autoZero"/>
        <c:auto val="1"/>
        <c:lblAlgn val="ctr"/>
        <c:lblOffset val="100"/>
        <c:noMultiLvlLbl val="0"/>
      </c:catAx>
      <c:valAx>
        <c:axId val="572697151"/>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ambria" panose="02040503050406030204" pitchFamily="18" charset="0"/>
                <a:ea typeface="+mn-ea"/>
                <a:cs typeface="+mn-cs"/>
              </a:defRPr>
            </a:pPr>
            <a:endParaRPr lang="en-US"/>
          </a:p>
        </c:txPr>
        <c:crossAx val="620953759"/>
        <c:crosses val="autoZero"/>
        <c:crossBetween val="between"/>
        <c:dispUnits>
          <c:builtInUnit val="millions"/>
          <c:dispUnitsLbl>
            <c:layout>
              <c:manualLayout>
                <c:xMode val="edge"/>
                <c:yMode val="edge"/>
                <c:x val="0.20196407494456795"/>
                <c:y val="0.33371672500043675"/>
              </c:manualLayout>
            </c:layout>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Cambria" panose="02040503050406030204" pitchFamily="18" charset="0"/>
                    <a:ea typeface="+mn-ea"/>
                    <a:cs typeface="+mn-cs"/>
                  </a:defRPr>
                </a:pPr>
                <a:endParaRPr lang="en-US"/>
              </a:p>
            </c:txPr>
          </c:dispUnitsLbl>
        </c:dispUnits>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Cambria" panose="02040503050406030204" pitchFamily="18" charset="0"/>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sz="1000">
          <a:solidFill>
            <a:schemeClr val="tx1"/>
          </a:solidFill>
          <a:latin typeface="Cambria" panose="020405030504060302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29B090-E020-9044-9BD8-545C0A20E0F7}"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0C3CDE8E-7641-5348-BBA6-3D5B44B6F84F}">
      <dgm:prSet phldrT="[Text]" custT="1"/>
      <dgm:spPr>
        <a:solidFill>
          <a:srgbClr val="0F253E"/>
        </a:solidFill>
        <a:ln w="12700" cmpd="sng">
          <a:solidFill>
            <a:srgbClr val="4E81BD"/>
          </a:solidFill>
        </a:ln>
      </dgm:spPr>
      <dgm:t>
        <a:bodyPr/>
        <a:lstStyle/>
        <a:p>
          <a:r>
            <a:rPr lang="en-US" sz="1000" b="1" dirty="0">
              <a:solidFill>
                <a:srgbClr val="FFFFFF"/>
              </a:solidFill>
              <a:latin typeface="Cambria"/>
              <a:cs typeface="Cambria"/>
            </a:rPr>
            <a:t>03-130</a:t>
          </a:r>
        </a:p>
        <a:p>
          <a:r>
            <a:rPr lang="en-US" sz="1000" b="1" dirty="0">
              <a:solidFill>
                <a:srgbClr val="FFFFFF"/>
              </a:solidFill>
              <a:latin typeface="Cambria"/>
              <a:cs typeface="Cambria"/>
            </a:rPr>
            <a:t> Veterans Affairs</a:t>
          </a:r>
        </a:p>
      </dgm:t>
    </dgm:pt>
    <dgm:pt modelId="{5EE8EA51-D884-FE45-9232-AB04047236A3}" type="parTrans" cxnId="{72A470A3-0DFB-5B4B-810E-DD099DFAE4B2}">
      <dgm:prSet/>
      <dgm:spPr/>
      <dgm:t>
        <a:bodyPr/>
        <a:lstStyle/>
        <a:p>
          <a:endParaRPr lang="en-US" sz="3200"/>
        </a:p>
      </dgm:t>
    </dgm:pt>
    <dgm:pt modelId="{8CF99C3F-203F-3047-9C05-CAF93F51D8E1}" type="sibTrans" cxnId="{72A470A3-0DFB-5B4B-810E-DD099DFAE4B2}">
      <dgm:prSet/>
      <dgm:spPr/>
      <dgm:t>
        <a:bodyPr/>
        <a:lstStyle/>
        <a:p>
          <a:endParaRPr lang="en-US" sz="3200"/>
        </a:p>
      </dgm:t>
    </dgm:pt>
    <dgm:pt modelId="{F0092CBB-7603-BB43-A1C9-B04AC0FFA0BF}">
      <dgm:prSet phldrT="[Text]" custT="1"/>
      <dgm:spPr/>
      <dgm:t>
        <a:bodyPr/>
        <a:lstStyle/>
        <a:p>
          <a:r>
            <a:rPr lang="en-US" sz="1000" b="1" dirty="0">
              <a:latin typeface="Cambria"/>
              <a:cs typeface="Cambria"/>
            </a:rPr>
            <a:t>Administrative</a:t>
          </a:r>
        </a:p>
      </dgm:t>
    </dgm:pt>
    <dgm:pt modelId="{E9EE5CE2-9174-E04E-A3D3-42536BE645F4}" type="parTrans" cxnId="{A157FC56-AFF0-0246-AE02-11C88AE62A74}">
      <dgm:prSet/>
      <dgm:spPr/>
      <dgm:t>
        <a:bodyPr/>
        <a:lstStyle/>
        <a:p>
          <a:endParaRPr lang="en-US" sz="3200" dirty="0"/>
        </a:p>
      </dgm:t>
    </dgm:pt>
    <dgm:pt modelId="{5D62B5E5-97AC-BF4C-8771-0564AAEF97BE}" type="sibTrans" cxnId="{A157FC56-AFF0-0246-AE02-11C88AE62A74}">
      <dgm:prSet/>
      <dgm:spPr/>
      <dgm:t>
        <a:bodyPr/>
        <a:lstStyle/>
        <a:p>
          <a:endParaRPr lang="en-US" sz="3200"/>
        </a:p>
      </dgm:t>
    </dgm:pt>
    <dgm:pt modelId="{CEFF8B14-CBE3-DB4A-8983-21B8EBAF246D}">
      <dgm:prSet custT="1"/>
      <dgm:spPr>
        <a:solidFill>
          <a:srgbClr val="0F253E"/>
        </a:solidFill>
        <a:ln w="12700" cmpd="sng">
          <a:solidFill>
            <a:srgbClr val="4E81BD"/>
          </a:solidFill>
        </a:ln>
      </dgm:spPr>
      <dgm:t>
        <a:bodyPr/>
        <a:lstStyle/>
        <a:p>
          <a:r>
            <a:rPr lang="en-US" sz="1000" b="1" dirty="0">
              <a:solidFill>
                <a:srgbClr val="FFFFFF"/>
              </a:solidFill>
              <a:latin typeface="Cambria"/>
              <a:cs typeface="Cambria"/>
            </a:rPr>
            <a:t>03-131 </a:t>
          </a:r>
        </a:p>
        <a:p>
          <a:r>
            <a:rPr lang="en-US" sz="1000" b="1" dirty="0">
              <a:solidFill>
                <a:srgbClr val="FFFFFF"/>
              </a:solidFill>
              <a:latin typeface="Cambria"/>
              <a:cs typeface="Cambria"/>
            </a:rPr>
            <a:t>Louisiana Veterans </a:t>
          </a:r>
          <a:r>
            <a:rPr lang="en-US" sz="1000" b="1" dirty="0" smtClean="0">
              <a:solidFill>
                <a:srgbClr val="FFFFFF"/>
              </a:solidFill>
              <a:latin typeface="Cambria"/>
              <a:cs typeface="Cambria"/>
            </a:rPr>
            <a:t>Home</a:t>
          </a:r>
          <a:endParaRPr lang="en-US" sz="1000" b="1" dirty="0">
            <a:solidFill>
              <a:srgbClr val="FFFFFF"/>
            </a:solidFill>
            <a:latin typeface="Cambria"/>
            <a:cs typeface="Cambria"/>
          </a:endParaRPr>
        </a:p>
      </dgm:t>
    </dgm:pt>
    <dgm:pt modelId="{D870C9FD-921E-534E-9A99-3C93B8AF32B8}" type="parTrans" cxnId="{E14345FB-9E9F-D748-BC98-5BAFD279E06C}">
      <dgm:prSet/>
      <dgm:spPr/>
      <dgm:t>
        <a:bodyPr/>
        <a:lstStyle/>
        <a:p>
          <a:endParaRPr lang="en-US" sz="3200"/>
        </a:p>
      </dgm:t>
    </dgm:pt>
    <dgm:pt modelId="{0FE5664E-2897-6645-8119-9812C0B8F9CA}" type="sibTrans" cxnId="{E14345FB-9E9F-D748-BC98-5BAFD279E06C}">
      <dgm:prSet/>
      <dgm:spPr/>
      <dgm:t>
        <a:bodyPr/>
        <a:lstStyle/>
        <a:p>
          <a:endParaRPr lang="en-US" sz="3200"/>
        </a:p>
      </dgm:t>
    </dgm:pt>
    <dgm:pt modelId="{9C2AD495-EFF3-4EF4-BA5D-0B8D0E9FCDAC}">
      <dgm:prSet phldrT="[Text]" custT="1"/>
      <dgm:spPr/>
      <dgm:t>
        <a:bodyPr/>
        <a:lstStyle/>
        <a:p>
          <a:r>
            <a:rPr lang="en-US" sz="1000" b="1" dirty="0" smtClean="0">
              <a:latin typeface="Cambria"/>
              <a:cs typeface="Cambria"/>
            </a:rPr>
            <a:t>Appeals</a:t>
          </a:r>
          <a:endParaRPr lang="en-US" sz="1000" b="1" dirty="0">
            <a:latin typeface="Cambria"/>
            <a:cs typeface="Cambria"/>
          </a:endParaRPr>
        </a:p>
      </dgm:t>
    </dgm:pt>
    <dgm:pt modelId="{8C7493DA-1E47-4AFF-B48A-90EC294E7546}" type="parTrans" cxnId="{2363F7A6-B179-4553-AC9E-653BDBE70A3D}">
      <dgm:prSet/>
      <dgm:spPr/>
      <dgm:t>
        <a:bodyPr/>
        <a:lstStyle/>
        <a:p>
          <a:endParaRPr lang="en-US" dirty="0"/>
        </a:p>
      </dgm:t>
    </dgm:pt>
    <dgm:pt modelId="{8C14869D-4E1C-4986-A596-75DFD485A719}" type="sibTrans" cxnId="{2363F7A6-B179-4553-AC9E-653BDBE70A3D}">
      <dgm:prSet/>
      <dgm:spPr/>
      <dgm:t>
        <a:bodyPr/>
        <a:lstStyle/>
        <a:p>
          <a:endParaRPr lang="en-US"/>
        </a:p>
      </dgm:t>
    </dgm:pt>
    <dgm:pt modelId="{C4D0B965-9006-42CD-AD2C-6D5EF171444F}">
      <dgm:prSet phldrT="[Text]" custT="1"/>
      <dgm:spPr/>
      <dgm:t>
        <a:bodyPr/>
        <a:lstStyle/>
        <a:p>
          <a:r>
            <a:rPr lang="en-US" sz="1000" b="1" dirty="0">
              <a:latin typeface="Cambria"/>
              <a:cs typeface="Cambria"/>
            </a:rPr>
            <a:t>Contact Assistance</a:t>
          </a:r>
        </a:p>
      </dgm:t>
    </dgm:pt>
    <dgm:pt modelId="{AF3C706E-F7C4-48F0-A77B-04A4528DF747}" type="parTrans" cxnId="{D22F9F70-8896-4DEA-8910-BEC676BF39EF}">
      <dgm:prSet/>
      <dgm:spPr/>
      <dgm:t>
        <a:bodyPr/>
        <a:lstStyle/>
        <a:p>
          <a:endParaRPr lang="en-US" dirty="0"/>
        </a:p>
      </dgm:t>
    </dgm:pt>
    <dgm:pt modelId="{A16D4BCA-61CB-426E-97CB-C20BE3EB74FE}" type="sibTrans" cxnId="{D22F9F70-8896-4DEA-8910-BEC676BF39EF}">
      <dgm:prSet/>
      <dgm:spPr/>
      <dgm:t>
        <a:bodyPr/>
        <a:lstStyle/>
        <a:p>
          <a:endParaRPr lang="en-US"/>
        </a:p>
      </dgm:t>
    </dgm:pt>
    <dgm:pt modelId="{D3C92959-E65B-4CBE-A899-5FA273B8A87F}">
      <dgm:prSet phldrT="[Text]" custT="1"/>
      <dgm:spPr/>
      <dgm:t>
        <a:bodyPr/>
        <a:lstStyle/>
        <a:p>
          <a:r>
            <a:rPr lang="en-US" sz="1000" b="1" dirty="0">
              <a:latin typeface="Cambria"/>
              <a:cs typeface="Cambria"/>
            </a:rPr>
            <a:t>State Approval Agency</a:t>
          </a:r>
        </a:p>
      </dgm:t>
    </dgm:pt>
    <dgm:pt modelId="{D9B7B201-0A82-40FF-B5A7-F61ED4FFE8EE}" type="parTrans" cxnId="{2D765863-4326-4144-8448-909B63186B5D}">
      <dgm:prSet/>
      <dgm:spPr/>
      <dgm:t>
        <a:bodyPr/>
        <a:lstStyle/>
        <a:p>
          <a:endParaRPr lang="en-US" dirty="0"/>
        </a:p>
      </dgm:t>
    </dgm:pt>
    <dgm:pt modelId="{D19B9A84-47B1-4C35-88B1-B7B9611F1E91}" type="sibTrans" cxnId="{2D765863-4326-4144-8448-909B63186B5D}">
      <dgm:prSet/>
      <dgm:spPr/>
      <dgm:t>
        <a:bodyPr/>
        <a:lstStyle/>
        <a:p>
          <a:endParaRPr lang="en-US"/>
        </a:p>
      </dgm:t>
    </dgm:pt>
    <dgm:pt modelId="{C4ECD521-509F-4395-8AA9-478755F13DAA}">
      <dgm:prSet phldrT="[Text]" custT="1"/>
      <dgm:spPr/>
      <dgm:t>
        <a:bodyPr/>
        <a:lstStyle/>
        <a:p>
          <a:r>
            <a:rPr lang="en-US" sz="1000" b="1" dirty="0">
              <a:latin typeface="Cambria"/>
              <a:cs typeface="Cambria"/>
            </a:rPr>
            <a:t>State Veterans Cemetery</a:t>
          </a:r>
        </a:p>
      </dgm:t>
    </dgm:pt>
    <dgm:pt modelId="{2867781C-DF3F-4A3F-AD86-D99F6E33F6E5}" type="parTrans" cxnId="{B564AD16-6631-4BEB-9C3E-7B9D730A9E7B}">
      <dgm:prSet/>
      <dgm:spPr/>
      <dgm:t>
        <a:bodyPr/>
        <a:lstStyle/>
        <a:p>
          <a:endParaRPr lang="en-US" dirty="0"/>
        </a:p>
      </dgm:t>
    </dgm:pt>
    <dgm:pt modelId="{1D0E341C-E092-498B-8B13-C553E41D8800}" type="sibTrans" cxnId="{B564AD16-6631-4BEB-9C3E-7B9D730A9E7B}">
      <dgm:prSet/>
      <dgm:spPr/>
      <dgm:t>
        <a:bodyPr/>
        <a:lstStyle/>
        <a:p>
          <a:endParaRPr lang="en-US"/>
        </a:p>
      </dgm:t>
    </dgm:pt>
    <dgm:pt modelId="{3FE9DBAA-0499-47AF-9EBF-EE8EEFA209E1}">
      <dgm:prSet custT="1"/>
      <dgm:spPr>
        <a:solidFill>
          <a:srgbClr val="0F253E"/>
        </a:solidFill>
        <a:ln w="12700" cmpd="sng">
          <a:solidFill>
            <a:srgbClr val="4E81BD"/>
          </a:solidFill>
        </a:ln>
      </dgm:spPr>
      <dgm:t>
        <a:bodyPr/>
        <a:lstStyle/>
        <a:p>
          <a:r>
            <a:rPr lang="en-US" sz="1000" b="1" dirty="0">
              <a:solidFill>
                <a:srgbClr val="FFFFFF"/>
              </a:solidFill>
              <a:latin typeface="Cambria"/>
              <a:cs typeface="Cambria"/>
            </a:rPr>
            <a:t>03-132 </a:t>
          </a:r>
        </a:p>
        <a:p>
          <a:r>
            <a:rPr lang="en-US" sz="1000" b="1" dirty="0">
              <a:solidFill>
                <a:srgbClr val="FFFFFF"/>
              </a:solidFill>
              <a:latin typeface="Cambria"/>
              <a:cs typeface="Cambria"/>
            </a:rPr>
            <a:t>Northeast Louisiana  Veterans </a:t>
          </a:r>
          <a:r>
            <a:rPr lang="en-US" sz="1000" b="1" dirty="0" smtClean="0">
              <a:solidFill>
                <a:srgbClr val="FFFFFF"/>
              </a:solidFill>
              <a:latin typeface="Cambria"/>
              <a:cs typeface="Cambria"/>
            </a:rPr>
            <a:t>Home</a:t>
          </a:r>
          <a:endParaRPr lang="en-US" sz="1000" b="1" dirty="0">
            <a:solidFill>
              <a:srgbClr val="FFFFFF"/>
            </a:solidFill>
            <a:latin typeface="Cambria"/>
            <a:cs typeface="Cambria"/>
          </a:endParaRPr>
        </a:p>
      </dgm:t>
    </dgm:pt>
    <dgm:pt modelId="{27C34D20-9BD8-4F21-9CD8-541C57325BC4}" type="parTrans" cxnId="{0D051C86-66F7-493B-9E61-3A712635BD20}">
      <dgm:prSet/>
      <dgm:spPr/>
      <dgm:t>
        <a:bodyPr/>
        <a:lstStyle/>
        <a:p>
          <a:endParaRPr lang="en-US"/>
        </a:p>
      </dgm:t>
    </dgm:pt>
    <dgm:pt modelId="{70B096A1-FEC0-407F-9911-02A5B1B5B36F}" type="sibTrans" cxnId="{0D051C86-66F7-493B-9E61-3A712635BD20}">
      <dgm:prSet/>
      <dgm:spPr/>
      <dgm:t>
        <a:bodyPr/>
        <a:lstStyle/>
        <a:p>
          <a:endParaRPr lang="en-US"/>
        </a:p>
      </dgm:t>
    </dgm:pt>
    <dgm:pt modelId="{4DC79AFF-E772-419A-BF94-1DC368DEE671}">
      <dgm:prSet custT="1"/>
      <dgm:spPr>
        <a:solidFill>
          <a:srgbClr val="0F253E"/>
        </a:solidFill>
        <a:ln w="12700" cmpd="sng">
          <a:solidFill>
            <a:srgbClr val="4E81BD"/>
          </a:solidFill>
        </a:ln>
      </dgm:spPr>
      <dgm:t>
        <a:bodyPr/>
        <a:lstStyle/>
        <a:p>
          <a:r>
            <a:rPr lang="en-US" sz="1000" b="1" dirty="0">
              <a:solidFill>
                <a:srgbClr val="FFFFFF"/>
              </a:solidFill>
              <a:latin typeface="Cambria"/>
              <a:cs typeface="Cambria"/>
            </a:rPr>
            <a:t>03-134</a:t>
          </a:r>
        </a:p>
        <a:p>
          <a:r>
            <a:rPr lang="en-US" sz="1000" b="1" dirty="0">
              <a:solidFill>
                <a:srgbClr val="FFFFFF"/>
              </a:solidFill>
              <a:latin typeface="Cambria"/>
              <a:cs typeface="Cambria"/>
            </a:rPr>
            <a:t> Southwest Louisiana  Veterans Home</a:t>
          </a:r>
        </a:p>
      </dgm:t>
    </dgm:pt>
    <dgm:pt modelId="{0A1C1843-4E45-45A6-A8F5-50F8DBE28A46}" type="parTrans" cxnId="{9DBBFF03-C482-4BA5-BDB6-E29ECF92486A}">
      <dgm:prSet/>
      <dgm:spPr/>
      <dgm:t>
        <a:bodyPr/>
        <a:lstStyle/>
        <a:p>
          <a:endParaRPr lang="en-US"/>
        </a:p>
      </dgm:t>
    </dgm:pt>
    <dgm:pt modelId="{4E910CFB-C899-4D1A-A8B7-71650BEF066F}" type="sibTrans" cxnId="{9DBBFF03-C482-4BA5-BDB6-E29ECF92486A}">
      <dgm:prSet/>
      <dgm:spPr/>
      <dgm:t>
        <a:bodyPr/>
        <a:lstStyle/>
        <a:p>
          <a:endParaRPr lang="en-US"/>
        </a:p>
      </dgm:t>
    </dgm:pt>
    <dgm:pt modelId="{89FD2529-B240-4DF4-98E6-03E58364E3E6}">
      <dgm:prSet custT="1"/>
      <dgm:spPr>
        <a:solidFill>
          <a:srgbClr val="0F253E"/>
        </a:solidFill>
        <a:ln w="12700" cmpd="sng">
          <a:solidFill>
            <a:srgbClr val="4E81BD"/>
          </a:solidFill>
        </a:ln>
      </dgm:spPr>
      <dgm:t>
        <a:bodyPr/>
        <a:lstStyle/>
        <a:p>
          <a:r>
            <a:rPr lang="en-US" sz="1000" b="1" dirty="0">
              <a:solidFill>
                <a:srgbClr val="FFFFFF"/>
              </a:solidFill>
              <a:latin typeface="Cambria"/>
              <a:cs typeface="Cambria"/>
            </a:rPr>
            <a:t>03-135 </a:t>
          </a:r>
        </a:p>
        <a:p>
          <a:r>
            <a:rPr lang="en-US" sz="1000" b="1" dirty="0">
              <a:solidFill>
                <a:srgbClr val="FFFFFF"/>
              </a:solidFill>
              <a:latin typeface="Cambria"/>
              <a:cs typeface="Cambria"/>
            </a:rPr>
            <a:t>Northwest Louisiana  Veterans Home</a:t>
          </a:r>
        </a:p>
      </dgm:t>
    </dgm:pt>
    <dgm:pt modelId="{899E48E2-D346-4B14-9DE4-A39779D30737}" type="parTrans" cxnId="{FC3037F7-B638-458E-876F-FBB74E7E6ACA}">
      <dgm:prSet/>
      <dgm:spPr/>
      <dgm:t>
        <a:bodyPr/>
        <a:lstStyle/>
        <a:p>
          <a:endParaRPr lang="en-US"/>
        </a:p>
      </dgm:t>
    </dgm:pt>
    <dgm:pt modelId="{F8EF819C-08FA-4AD6-8627-F1548A113808}" type="sibTrans" cxnId="{FC3037F7-B638-458E-876F-FBB74E7E6ACA}">
      <dgm:prSet/>
      <dgm:spPr/>
      <dgm:t>
        <a:bodyPr/>
        <a:lstStyle/>
        <a:p>
          <a:endParaRPr lang="en-US"/>
        </a:p>
      </dgm:t>
    </dgm:pt>
    <dgm:pt modelId="{6E92481C-B995-4CE8-A57A-3065D7AE531D}">
      <dgm:prSet custT="1"/>
      <dgm:spPr>
        <a:solidFill>
          <a:srgbClr val="0F253E"/>
        </a:solidFill>
        <a:ln w="12700" cmpd="sng">
          <a:solidFill>
            <a:srgbClr val="4E81BD"/>
          </a:solidFill>
        </a:ln>
      </dgm:spPr>
      <dgm:t>
        <a:bodyPr/>
        <a:lstStyle/>
        <a:p>
          <a:r>
            <a:rPr lang="en-US" sz="1000" b="1" dirty="0">
              <a:solidFill>
                <a:srgbClr val="FFFFFF"/>
              </a:solidFill>
              <a:latin typeface="Cambria"/>
              <a:cs typeface="Cambria"/>
            </a:rPr>
            <a:t>03-136</a:t>
          </a:r>
        </a:p>
        <a:p>
          <a:r>
            <a:rPr lang="en-US" sz="1000" b="1" dirty="0">
              <a:solidFill>
                <a:srgbClr val="FFFFFF"/>
              </a:solidFill>
              <a:latin typeface="Cambria"/>
              <a:cs typeface="Cambria"/>
            </a:rPr>
            <a:t> Southeast Louisiana  Veterans Home</a:t>
          </a:r>
        </a:p>
      </dgm:t>
    </dgm:pt>
    <dgm:pt modelId="{D70A981B-D924-438F-B1FD-C3E3971AF907}" type="parTrans" cxnId="{4E5D35F5-1CBC-4A03-B6A5-FC13155574A8}">
      <dgm:prSet/>
      <dgm:spPr/>
      <dgm:t>
        <a:bodyPr/>
        <a:lstStyle/>
        <a:p>
          <a:endParaRPr lang="en-US"/>
        </a:p>
      </dgm:t>
    </dgm:pt>
    <dgm:pt modelId="{C2666D83-CBFC-4E5F-BF65-8E6C60D6EC86}" type="sibTrans" cxnId="{4E5D35F5-1CBC-4A03-B6A5-FC13155574A8}">
      <dgm:prSet/>
      <dgm:spPr/>
      <dgm:t>
        <a:bodyPr/>
        <a:lstStyle/>
        <a:p>
          <a:endParaRPr lang="en-US"/>
        </a:p>
      </dgm:t>
    </dgm:pt>
    <dgm:pt modelId="{0B9EC2B7-4398-3443-B1B7-0119219BE3B6}" type="pres">
      <dgm:prSet presAssocID="{0329B090-E020-9044-9BD8-545C0A20E0F7}" presName="diagram" presStyleCnt="0">
        <dgm:presLayoutVars>
          <dgm:chPref val="1"/>
          <dgm:dir/>
          <dgm:animOne val="branch"/>
          <dgm:animLvl val="lvl"/>
          <dgm:resizeHandles/>
        </dgm:presLayoutVars>
      </dgm:prSet>
      <dgm:spPr/>
      <dgm:t>
        <a:bodyPr/>
        <a:lstStyle/>
        <a:p>
          <a:endParaRPr lang="en-US"/>
        </a:p>
      </dgm:t>
    </dgm:pt>
    <dgm:pt modelId="{A021A873-718E-B64E-8582-F58FBCE7B6AA}" type="pres">
      <dgm:prSet presAssocID="{0C3CDE8E-7641-5348-BBA6-3D5B44B6F84F}" presName="root" presStyleCnt="0"/>
      <dgm:spPr/>
    </dgm:pt>
    <dgm:pt modelId="{E50B0D83-E63D-604F-BDFF-A72FC55EFA81}" type="pres">
      <dgm:prSet presAssocID="{0C3CDE8E-7641-5348-BBA6-3D5B44B6F84F}" presName="rootComposite" presStyleCnt="0"/>
      <dgm:spPr/>
    </dgm:pt>
    <dgm:pt modelId="{37A8F31B-18EA-8D48-B6C4-CAE6F8D41D15}" type="pres">
      <dgm:prSet presAssocID="{0C3CDE8E-7641-5348-BBA6-3D5B44B6F84F}" presName="rootText" presStyleLbl="node1" presStyleIdx="0" presStyleCnt="6" custScaleX="1331548" custScaleY="925174" custLinFactY="-700000" custLinFactNeighborX="-3633" custLinFactNeighborY="-766831"/>
      <dgm:spPr/>
      <dgm:t>
        <a:bodyPr/>
        <a:lstStyle/>
        <a:p>
          <a:endParaRPr lang="en-US"/>
        </a:p>
      </dgm:t>
    </dgm:pt>
    <dgm:pt modelId="{D4A874F6-194D-764E-AB8D-679B6DD4CF77}" type="pres">
      <dgm:prSet presAssocID="{0C3CDE8E-7641-5348-BBA6-3D5B44B6F84F}" presName="rootConnector" presStyleLbl="node1" presStyleIdx="0" presStyleCnt="6"/>
      <dgm:spPr/>
      <dgm:t>
        <a:bodyPr/>
        <a:lstStyle/>
        <a:p>
          <a:endParaRPr lang="en-US"/>
        </a:p>
      </dgm:t>
    </dgm:pt>
    <dgm:pt modelId="{45858502-A0B5-BF45-923F-05F42B857302}" type="pres">
      <dgm:prSet presAssocID="{0C3CDE8E-7641-5348-BBA6-3D5B44B6F84F}" presName="childShape" presStyleCnt="0"/>
      <dgm:spPr/>
    </dgm:pt>
    <dgm:pt modelId="{8732EC4A-4576-F84A-B7D0-B4CC95454C22}" type="pres">
      <dgm:prSet presAssocID="{E9EE5CE2-9174-E04E-A3D3-42536BE645F4}" presName="Name13" presStyleLbl="parChTrans1D2" presStyleIdx="0" presStyleCnt="5"/>
      <dgm:spPr/>
      <dgm:t>
        <a:bodyPr/>
        <a:lstStyle/>
        <a:p>
          <a:endParaRPr lang="en-US"/>
        </a:p>
      </dgm:t>
    </dgm:pt>
    <dgm:pt modelId="{ED8AB25C-3735-714A-BD14-870547E1A069}" type="pres">
      <dgm:prSet presAssocID="{F0092CBB-7603-BB43-A1C9-B04AC0FFA0BF}" presName="childText" presStyleLbl="bgAcc1" presStyleIdx="0" presStyleCnt="5" custScaleX="1067879" custScaleY="526011" custLinFactX="100000" custLinFactY="-400000" custLinFactNeighborX="118875" custLinFactNeighborY="-423644">
        <dgm:presLayoutVars>
          <dgm:bulletEnabled val="1"/>
        </dgm:presLayoutVars>
      </dgm:prSet>
      <dgm:spPr/>
      <dgm:t>
        <a:bodyPr/>
        <a:lstStyle/>
        <a:p>
          <a:endParaRPr lang="en-US"/>
        </a:p>
      </dgm:t>
    </dgm:pt>
    <dgm:pt modelId="{5270BADE-6442-44F2-956C-A5CB80E2AD3D}" type="pres">
      <dgm:prSet presAssocID="{8C7493DA-1E47-4AFF-B48A-90EC294E7546}" presName="Name13" presStyleLbl="parChTrans1D2" presStyleIdx="1" presStyleCnt="5"/>
      <dgm:spPr/>
      <dgm:t>
        <a:bodyPr/>
        <a:lstStyle/>
        <a:p>
          <a:endParaRPr lang="en-US"/>
        </a:p>
      </dgm:t>
    </dgm:pt>
    <dgm:pt modelId="{8E4C30E6-3793-4043-99E9-2D35D32DA067}" type="pres">
      <dgm:prSet presAssocID="{9C2AD495-EFF3-4EF4-BA5D-0B8D0E9FCDAC}" presName="childText" presStyleLbl="bgAcc1" presStyleIdx="1" presStyleCnt="5" custScaleX="1039669" custScaleY="678030" custLinFactX="100000" custLinFactY="-300000" custLinFactNeighborX="147085" custLinFactNeighborY="-318831">
        <dgm:presLayoutVars>
          <dgm:bulletEnabled val="1"/>
        </dgm:presLayoutVars>
      </dgm:prSet>
      <dgm:spPr/>
      <dgm:t>
        <a:bodyPr/>
        <a:lstStyle/>
        <a:p>
          <a:endParaRPr lang="en-US"/>
        </a:p>
      </dgm:t>
    </dgm:pt>
    <dgm:pt modelId="{DA1B905F-A4FD-401F-97C9-DDF151E6F247}" type="pres">
      <dgm:prSet presAssocID="{AF3C706E-F7C4-48F0-A77B-04A4528DF747}" presName="Name13" presStyleLbl="parChTrans1D2" presStyleIdx="2" presStyleCnt="5"/>
      <dgm:spPr/>
      <dgm:t>
        <a:bodyPr/>
        <a:lstStyle/>
        <a:p>
          <a:endParaRPr lang="en-US"/>
        </a:p>
      </dgm:t>
    </dgm:pt>
    <dgm:pt modelId="{7AC7F02D-FE20-41DF-A106-50637591EB47}" type="pres">
      <dgm:prSet presAssocID="{C4D0B965-9006-42CD-AD2C-6D5EF171444F}" presName="childText" presStyleLbl="bgAcc1" presStyleIdx="2" presStyleCnt="5" custScaleX="1063064" custScaleY="642154" custLinFactX="100000" custLinFactY="-189851" custLinFactNeighborX="162578" custLinFactNeighborY="-200000">
        <dgm:presLayoutVars>
          <dgm:bulletEnabled val="1"/>
        </dgm:presLayoutVars>
      </dgm:prSet>
      <dgm:spPr/>
      <dgm:t>
        <a:bodyPr/>
        <a:lstStyle/>
        <a:p>
          <a:endParaRPr lang="en-US"/>
        </a:p>
      </dgm:t>
    </dgm:pt>
    <dgm:pt modelId="{48812884-8A7D-4982-AB9F-8D5CE18DBC5D}" type="pres">
      <dgm:prSet presAssocID="{D9B7B201-0A82-40FF-B5A7-F61ED4FFE8EE}" presName="Name13" presStyleLbl="parChTrans1D2" presStyleIdx="3" presStyleCnt="5"/>
      <dgm:spPr/>
      <dgm:t>
        <a:bodyPr/>
        <a:lstStyle/>
        <a:p>
          <a:endParaRPr lang="en-US"/>
        </a:p>
      </dgm:t>
    </dgm:pt>
    <dgm:pt modelId="{610686B7-7B32-48DA-AC7E-F24FCAD9B843}" type="pres">
      <dgm:prSet presAssocID="{D3C92959-E65B-4CBE-A899-5FA273B8A87F}" presName="childText" presStyleLbl="bgAcc1" presStyleIdx="3" presStyleCnt="5" custScaleX="984558" custScaleY="611467" custLinFactX="100000" custLinFactY="-51018" custLinFactNeighborX="154175" custLinFactNeighborY="-100000">
        <dgm:presLayoutVars>
          <dgm:bulletEnabled val="1"/>
        </dgm:presLayoutVars>
      </dgm:prSet>
      <dgm:spPr/>
      <dgm:t>
        <a:bodyPr/>
        <a:lstStyle/>
        <a:p>
          <a:endParaRPr lang="en-US"/>
        </a:p>
      </dgm:t>
    </dgm:pt>
    <dgm:pt modelId="{21EB8739-B40A-4532-B739-DF55D6F67B47}" type="pres">
      <dgm:prSet presAssocID="{2867781C-DF3F-4A3F-AD86-D99F6E33F6E5}" presName="Name13" presStyleLbl="parChTrans1D2" presStyleIdx="4" presStyleCnt="5"/>
      <dgm:spPr/>
      <dgm:t>
        <a:bodyPr/>
        <a:lstStyle/>
        <a:p>
          <a:endParaRPr lang="en-US"/>
        </a:p>
      </dgm:t>
    </dgm:pt>
    <dgm:pt modelId="{0999D7B9-E95E-4FFC-B46C-49EC659569F2}" type="pres">
      <dgm:prSet presAssocID="{C4ECD521-509F-4395-8AA9-478755F13DAA}" presName="childText" presStyleLbl="bgAcc1" presStyleIdx="4" presStyleCnt="5" custScaleX="1018305" custScaleY="682005" custLinFactX="100000" custLinFactNeighborX="198338" custLinFactNeighborY="74207">
        <dgm:presLayoutVars>
          <dgm:bulletEnabled val="1"/>
        </dgm:presLayoutVars>
      </dgm:prSet>
      <dgm:spPr/>
      <dgm:t>
        <a:bodyPr/>
        <a:lstStyle/>
        <a:p>
          <a:endParaRPr lang="en-US"/>
        </a:p>
      </dgm:t>
    </dgm:pt>
    <dgm:pt modelId="{A7F77AEB-A49F-794C-B1FD-91617DC227A2}" type="pres">
      <dgm:prSet presAssocID="{CEFF8B14-CBE3-DB4A-8983-21B8EBAF246D}" presName="root" presStyleCnt="0"/>
      <dgm:spPr/>
    </dgm:pt>
    <dgm:pt modelId="{F6ACC85B-2B68-1A4E-AF59-A23D0086477A}" type="pres">
      <dgm:prSet presAssocID="{CEFF8B14-CBE3-DB4A-8983-21B8EBAF246D}" presName="rootComposite" presStyleCnt="0"/>
      <dgm:spPr/>
    </dgm:pt>
    <dgm:pt modelId="{77D225E8-FAB9-8C45-A760-42310E4A1D6A}" type="pres">
      <dgm:prSet presAssocID="{CEFF8B14-CBE3-DB4A-8983-21B8EBAF246D}" presName="rootText" presStyleLbl="node1" presStyleIdx="1" presStyleCnt="6" custScaleX="964450" custScaleY="896148" custLinFactY="-700000" custLinFactNeighborX="360" custLinFactNeighborY="-720868"/>
      <dgm:spPr/>
      <dgm:t>
        <a:bodyPr/>
        <a:lstStyle/>
        <a:p>
          <a:endParaRPr lang="en-US"/>
        </a:p>
      </dgm:t>
    </dgm:pt>
    <dgm:pt modelId="{5DAD01E9-6CC1-FE49-BB9A-E6738C23692B}" type="pres">
      <dgm:prSet presAssocID="{CEFF8B14-CBE3-DB4A-8983-21B8EBAF246D}" presName="rootConnector" presStyleLbl="node1" presStyleIdx="1" presStyleCnt="6"/>
      <dgm:spPr/>
      <dgm:t>
        <a:bodyPr/>
        <a:lstStyle/>
        <a:p>
          <a:endParaRPr lang="en-US"/>
        </a:p>
      </dgm:t>
    </dgm:pt>
    <dgm:pt modelId="{C1AF3C74-F1E3-A444-857B-7548AB9A542C}" type="pres">
      <dgm:prSet presAssocID="{CEFF8B14-CBE3-DB4A-8983-21B8EBAF246D}" presName="childShape" presStyleCnt="0"/>
      <dgm:spPr/>
    </dgm:pt>
    <dgm:pt modelId="{220D7420-3AC6-42A1-BBFB-1392DF832A13}" type="pres">
      <dgm:prSet presAssocID="{3FE9DBAA-0499-47AF-9EBF-EE8EEFA209E1}" presName="root" presStyleCnt="0"/>
      <dgm:spPr/>
    </dgm:pt>
    <dgm:pt modelId="{BDAEBCB1-1BF6-4221-9821-712B8D44BFEE}" type="pres">
      <dgm:prSet presAssocID="{3FE9DBAA-0499-47AF-9EBF-EE8EEFA209E1}" presName="rootComposite" presStyleCnt="0"/>
      <dgm:spPr/>
    </dgm:pt>
    <dgm:pt modelId="{9D9B35A6-D566-4E5B-A54F-6D99252FFD79}" type="pres">
      <dgm:prSet presAssocID="{3FE9DBAA-0499-47AF-9EBF-EE8EEFA209E1}" presName="rootText" presStyleLbl="node1" presStyleIdx="2" presStyleCnt="6" custScaleX="841524" custScaleY="935763" custLinFactY="-700000" custLinFactNeighborX="6240" custLinFactNeighborY="-720868"/>
      <dgm:spPr/>
      <dgm:t>
        <a:bodyPr/>
        <a:lstStyle/>
        <a:p>
          <a:endParaRPr lang="en-US"/>
        </a:p>
      </dgm:t>
    </dgm:pt>
    <dgm:pt modelId="{B1783BCA-AE78-4BA1-98F9-95A51BF9609C}" type="pres">
      <dgm:prSet presAssocID="{3FE9DBAA-0499-47AF-9EBF-EE8EEFA209E1}" presName="rootConnector" presStyleLbl="node1" presStyleIdx="2" presStyleCnt="6"/>
      <dgm:spPr/>
      <dgm:t>
        <a:bodyPr/>
        <a:lstStyle/>
        <a:p>
          <a:endParaRPr lang="en-US"/>
        </a:p>
      </dgm:t>
    </dgm:pt>
    <dgm:pt modelId="{2CC58811-8AF6-4664-80E7-32FE9E331F65}" type="pres">
      <dgm:prSet presAssocID="{3FE9DBAA-0499-47AF-9EBF-EE8EEFA209E1}" presName="childShape" presStyleCnt="0"/>
      <dgm:spPr/>
    </dgm:pt>
    <dgm:pt modelId="{FECA4425-F19D-4B37-8432-2E58BFE8C14B}" type="pres">
      <dgm:prSet presAssocID="{4DC79AFF-E772-419A-BF94-1DC368DEE671}" presName="root" presStyleCnt="0"/>
      <dgm:spPr/>
    </dgm:pt>
    <dgm:pt modelId="{2B214572-9704-44DF-A4AC-8F5DBA32F9E8}" type="pres">
      <dgm:prSet presAssocID="{4DC79AFF-E772-419A-BF94-1DC368DEE671}" presName="rootComposite" presStyleCnt="0"/>
      <dgm:spPr/>
    </dgm:pt>
    <dgm:pt modelId="{EA0CB3E4-B457-4EAD-8B35-276573568378}" type="pres">
      <dgm:prSet presAssocID="{4DC79AFF-E772-419A-BF94-1DC368DEE671}" presName="rootText" presStyleLbl="node1" presStyleIdx="3" presStyleCnt="6" custScaleX="773687" custScaleY="912417" custLinFactY="-661010" custLinFactNeighborX="7946" custLinFactNeighborY="-700000"/>
      <dgm:spPr/>
      <dgm:t>
        <a:bodyPr/>
        <a:lstStyle/>
        <a:p>
          <a:endParaRPr lang="en-US"/>
        </a:p>
      </dgm:t>
    </dgm:pt>
    <dgm:pt modelId="{A7C8BBF1-E398-43FC-889A-F1FFF8988124}" type="pres">
      <dgm:prSet presAssocID="{4DC79AFF-E772-419A-BF94-1DC368DEE671}" presName="rootConnector" presStyleLbl="node1" presStyleIdx="3" presStyleCnt="6"/>
      <dgm:spPr/>
      <dgm:t>
        <a:bodyPr/>
        <a:lstStyle/>
        <a:p>
          <a:endParaRPr lang="en-US"/>
        </a:p>
      </dgm:t>
    </dgm:pt>
    <dgm:pt modelId="{72B40D07-7ACE-4487-A14D-BC81561AB71E}" type="pres">
      <dgm:prSet presAssocID="{4DC79AFF-E772-419A-BF94-1DC368DEE671}" presName="childShape" presStyleCnt="0"/>
      <dgm:spPr/>
    </dgm:pt>
    <dgm:pt modelId="{81591024-FC6E-46C6-87F8-1911679BF611}" type="pres">
      <dgm:prSet presAssocID="{89FD2529-B240-4DF4-98E6-03E58364E3E6}" presName="root" presStyleCnt="0"/>
      <dgm:spPr/>
    </dgm:pt>
    <dgm:pt modelId="{DF608F44-A4D9-4AF9-905A-E573BA288F45}" type="pres">
      <dgm:prSet presAssocID="{89FD2529-B240-4DF4-98E6-03E58364E3E6}" presName="rootComposite" presStyleCnt="0"/>
      <dgm:spPr/>
    </dgm:pt>
    <dgm:pt modelId="{256B41E9-F425-4330-98A5-BEDD563FE4AD}" type="pres">
      <dgm:prSet presAssocID="{89FD2529-B240-4DF4-98E6-03E58364E3E6}" presName="rootText" presStyleLbl="node1" presStyleIdx="4" presStyleCnt="6" custScaleX="797098" custScaleY="933468" custLinFactY="-518030" custLinFactNeighborX="8933" custLinFactNeighborY="-600000"/>
      <dgm:spPr/>
      <dgm:t>
        <a:bodyPr/>
        <a:lstStyle/>
        <a:p>
          <a:endParaRPr lang="en-US"/>
        </a:p>
      </dgm:t>
    </dgm:pt>
    <dgm:pt modelId="{FF4FF117-9AE8-467F-B65E-5958F25F32D6}" type="pres">
      <dgm:prSet presAssocID="{89FD2529-B240-4DF4-98E6-03E58364E3E6}" presName="rootConnector" presStyleLbl="node1" presStyleIdx="4" presStyleCnt="6"/>
      <dgm:spPr/>
      <dgm:t>
        <a:bodyPr/>
        <a:lstStyle/>
        <a:p>
          <a:endParaRPr lang="en-US"/>
        </a:p>
      </dgm:t>
    </dgm:pt>
    <dgm:pt modelId="{5324E1F4-6867-4A5F-AFF5-0213AC93ABBC}" type="pres">
      <dgm:prSet presAssocID="{89FD2529-B240-4DF4-98E6-03E58364E3E6}" presName="childShape" presStyleCnt="0"/>
      <dgm:spPr/>
    </dgm:pt>
    <dgm:pt modelId="{3922C219-1BDF-4A68-AFB1-B53F8790DD07}" type="pres">
      <dgm:prSet presAssocID="{6E92481C-B995-4CE8-A57A-3065D7AE531D}" presName="root" presStyleCnt="0"/>
      <dgm:spPr/>
    </dgm:pt>
    <dgm:pt modelId="{F62535F7-9EF9-4F18-AC6A-6803F6298F84}" type="pres">
      <dgm:prSet presAssocID="{6E92481C-B995-4CE8-A57A-3065D7AE531D}" presName="rootComposite" presStyleCnt="0"/>
      <dgm:spPr/>
    </dgm:pt>
    <dgm:pt modelId="{FE96F1F8-F622-4178-BD8E-90537F3AD7B1}" type="pres">
      <dgm:prSet presAssocID="{6E92481C-B995-4CE8-A57A-3065D7AE531D}" presName="rootText" presStyleLbl="node1" presStyleIdx="5" presStyleCnt="6" custScaleX="834932" custScaleY="881614" custLinFactX="100000" custLinFactY="-700000" custLinFactNeighborX="135637" custLinFactNeighborY="-777873"/>
      <dgm:spPr/>
      <dgm:t>
        <a:bodyPr/>
        <a:lstStyle/>
        <a:p>
          <a:endParaRPr lang="en-US"/>
        </a:p>
      </dgm:t>
    </dgm:pt>
    <dgm:pt modelId="{80F2AC48-0EDA-4880-A74E-02D3291160D8}" type="pres">
      <dgm:prSet presAssocID="{6E92481C-B995-4CE8-A57A-3065D7AE531D}" presName="rootConnector" presStyleLbl="node1" presStyleIdx="5" presStyleCnt="6"/>
      <dgm:spPr/>
      <dgm:t>
        <a:bodyPr/>
        <a:lstStyle/>
        <a:p>
          <a:endParaRPr lang="en-US"/>
        </a:p>
      </dgm:t>
    </dgm:pt>
    <dgm:pt modelId="{9CD6451A-807D-4B92-B14F-EE9B042A9E8C}" type="pres">
      <dgm:prSet presAssocID="{6E92481C-B995-4CE8-A57A-3065D7AE531D}" presName="childShape" presStyleCnt="0"/>
      <dgm:spPr/>
    </dgm:pt>
  </dgm:ptLst>
  <dgm:cxnLst>
    <dgm:cxn modelId="{2363F7A6-B179-4553-AC9E-653BDBE70A3D}" srcId="{0C3CDE8E-7641-5348-BBA6-3D5B44B6F84F}" destId="{9C2AD495-EFF3-4EF4-BA5D-0B8D0E9FCDAC}" srcOrd="1" destOrd="0" parTransId="{8C7493DA-1E47-4AFF-B48A-90EC294E7546}" sibTransId="{8C14869D-4E1C-4986-A596-75DFD485A719}"/>
    <dgm:cxn modelId="{0D051C86-66F7-493B-9E61-3A712635BD20}" srcId="{0329B090-E020-9044-9BD8-545C0A20E0F7}" destId="{3FE9DBAA-0499-47AF-9EBF-EE8EEFA209E1}" srcOrd="2" destOrd="0" parTransId="{27C34D20-9BD8-4F21-9CD8-541C57325BC4}" sibTransId="{70B096A1-FEC0-407F-9911-02A5B1B5B36F}"/>
    <dgm:cxn modelId="{72A470A3-0DFB-5B4B-810E-DD099DFAE4B2}" srcId="{0329B090-E020-9044-9BD8-545C0A20E0F7}" destId="{0C3CDE8E-7641-5348-BBA6-3D5B44B6F84F}" srcOrd="0" destOrd="0" parTransId="{5EE8EA51-D884-FE45-9232-AB04047236A3}" sibTransId="{8CF99C3F-203F-3047-9C05-CAF93F51D8E1}"/>
    <dgm:cxn modelId="{A5B7121D-3729-4EEA-BDB1-22E7D3D05F27}" type="presOf" srcId="{3FE9DBAA-0499-47AF-9EBF-EE8EEFA209E1}" destId="{B1783BCA-AE78-4BA1-98F9-95A51BF9609C}" srcOrd="1" destOrd="0" presId="urn:microsoft.com/office/officeart/2005/8/layout/hierarchy3"/>
    <dgm:cxn modelId="{B564AD16-6631-4BEB-9C3E-7B9D730A9E7B}" srcId="{0C3CDE8E-7641-5348-BBA6-3D5B44B6F84F}" destId="{C4ECD521-509F-4395-8AA9-478755F13DAA}" srcOrd="4" destOrd="0" parTransId="{2867781C-DF3F-4A3F-AD86-D99F6E33F6E5}" sibTransId="{1D0E341C-E092-498B-8B13-C553E41D8800}"/>
    <dgm:cxn modelId="{5AA1C469-8A94-4FC9-A7FA-039360E7AC67}" type="presOf" srcId="{E9EE5CE2-9174-E04E-A3D3-42536BE645F4}" destId="{8732EC4A-4576-F84A-B7D0-B4CC95454C22}" srcOrd="0" destOrd="0" presId="urn:microsoft.com/office/officeart/2005/8/layout/hierarchy3"/>
    <dgm:cxn modelId="{A157FC56-AFF0-0246-AE02-11C88AE62A74}" srcId="{0C3CDE8E-7641-5348-BBA6-3D5B44B6F84F}" destId="{F0092CBB-7603-BB43-A1C9-B04AC0FFA0BF}" srcOrd="0" destOrd="0" parTransId="{E9EE5CE2-9174-E04E-A3D3-42536BE645F4}" sibTransId="{5D62B5E5-97AC-BF4C-8771-0564AAEF97BE}"/>
    <dgm:cxn modelId="{5738C4FC-0FD0-4780-AB7E-FDCE8880DCC6}" type="presOf" srcId="{F0092CBB-7603-BB43-A1C9-B04AC0FFA0BF}" destId="{ED8AB25C-3735-714A-BD14-870547E1A069}" srcOrd="0" destOrd="0" presId="urn:microsoft.com/office/officeart/2005/8/layout/hierarchy3"/>
    <dgm:cxn modelId="{3E7A6849-08F0-4946-AF84-DF47DB94ED90}" type="presOf" srcId="{D9B7B201-0A82-40FF-B5A7-F61ED4FFE8EE}" destId="{48812884-8A7D-4982-AB9F-8D5CE18DBC5D}" srcOrd="0" destOrd="0" presId="urn:microsoft.com/office/officeart/2005/8/layout/hierarchy3"/>
    <dgm:cxn modelId="{273A76BC-312E-48FE-9A60-74BB4CF4675B}" type="presOf" srcId="{D3C92959-E65B-4CBE-A899-5FA273B8A87F}" destId="{610686B7-7B32-48DA-AC7E-F24FCAD9B843}" srcOrd="0" destOrd="0" presId="urn:microsoft.com/office/officeart/2005/8/layout/hierarchy3"/>
    <dgm:cxn modelId="{3EEABFE4-D566-410E-8F37-A5612DBBCDD5}" type="presOf" srcId="{2867781C-DF3F-4A3F-AD86-D99F6E33F6E5}" destId="{21EB8739-B40A-4532-B739-DF55D6F67B47}" srcOrd="0" destOrd="0" presId="urn:microsoft.com/office/officeart/2005/8/layout/hierarchy3"/>
    <dgm:cxn modelId="{2D765863-4326-4144-8448-909B63186B5D}" srcId="{0C3CDE8E-7641-5348-BBA6-3D5B44B6F84F}" destId="{D3C92959-E65B-4CBE-A899-5FA273B8A87F}" srcOrd="3" destOrd="0" parTransId="{D9B7B201-0A82-40FF-B5A7-F61ED4FFE8EE}" sibTransId="{D19B9A84-47B1-4C35-88B1-B7B9611F1E91}"/>
    <dgm:cxn modelId="{4E5D35F5-1CBC-4A03-B6A5-FC13155574A8}" srcId="{0329B090-E020-9044-9BD8-545C0A20E0F7}" destId="{6E92481C-B995-4CE8-A57A-3065D7AE531D}" srcOrd="5" destOrd="0" parTransId="{D70A981B-D924-438F-B1FD-C3E3971AF907}" sibTransId="{C2666D83-CBFC-4E5F-BF65-8E6C60D6EC86}"/>
    <dgm:cxn modelId="{7E27CB6C-5818-4F39-ADFE-8BC118619ABB}" type="presOf" srcId="{6E92481C-B995-4CE8-A57A-3065D7AE531D}" destId="{FE96F1F8-F622-4178-BD8E-90537F3AD7B1}" srcOrd="0" destOrd="0" presId="urn:microsoft.com/office/officeart/2005/8/layout/hierarchy3"/>
    <dgm:cxn modelId="{43815ACB-B41C-4C2A-9A57-1FA30739EA9D}" type="presOf" srcId="{CEFF8B14-CBE3-DB4A-8983-21B8EBAF246D}" destId="{5DAD01E9-6CC1-FE49-BB9A-E6738C23692B}" srcOrd="1" destOrd="0" presId="urn:microsoft.com/office/officeart/2005/8/layout/hierarchy3"/>
    <dgm:cxn modelId="{CEE3D708-1F22-4CFE-BD02-4B60FFEEA522}" type="presOf" srcId="{89FD2529-B240-4DF4-98E6-03E58364E3E6}" destId="{256B41E9-F425-4330-98A5-BEDD563FE4AD}" srcOrd="0" destOrd="0" presId="urn:microsoft.com/office/officeart/2005/8/layout/hierarchy3"/>
    <dgm:cxn modelId="{E14345FB-9E9F-D748-BC98-5BAFD279E06C}" srcId="{0329B090-E020-9044-9BD8-545C0A20E0F7}" destId="{CEFF8B14-CBE3-DB4A-8983-21B8EBAF246D}" srcOrd="1" destOrd="0" parTransId="{D870C9FD-921E-534E-9A99-3C93B8AF32B8}" sibTransId="{0FE5664E-2897-6645-8119-9812C0B8F9CA}"/>
    <dgm:cxn modelId="{BF1C415C-189E-48A7-B8E2-4B9183D7E947}" type="presOf" srcId="{4DC79AFF-E772-419A-BF94-1DC368DEE671}" destId="{EA0CB3E4-B457-4EAD-8B35-276573568378}" srcOrd="0" destOrd="0" presId="urn:microsoft.com/office/officeart/2005/8/layout/hierarchy3"/>
    <dgm:cxn modelId="{6F506880-9807-44D7-B8FD-569202A5C493}" type="presOf" srcId="{CEFF8B14-CBE3-DB4A-8983-21B8EBAF246D}" destId="{77D225E8-FAB9-8C45-A760-42310E4A1D6A}" srcOrd="0" destOrd="0" presId="urn:microsoft.com/office/officeart/2005/8/layout/hierarchy3"/>
    <dgm:cxn modelId="{9DBBFF03-C482-4BA5-BDB6-E29ECF92486A}" srcId="{0329B090-E020-9044-9BD8-545C0A20E0F7}" destId="{4DC79AFF-E772-419A-BF94-1DC368DEE671}" srcOrd="3" destOrd="0" parTransId="{0A1C1843-4E45-45A6-A8F5-50F8DBE28A46}" sibTransId="{4E910CFB-C899-4D1A-A8B7-71650BEF066F}"/>
    <dgm:cxn modelId="{D441784C-8B21-4615-A3C7-B6FF2E41BD7F}" type="presOf" srcId="{9C2AD495-EFF3-4EF4-BA5D-0B8D0E9FCDAC}" destId="{8E4C30E6-3793-4043-99E9-2D35D32DA067}" srcOrd="0" destOrd="0" presId="urn:microsoft.com/office/officeart/2005/8/layout/hierarchy3"/>
    <dgm:cxn modelId="{D22F9F70-8896-4DEA-8910-BEC676BF39EF}" srcId="{0C3CDE8E-7641-5348-BBA6-3D5B44B6F84F}" destId="{C4D0B965-9006-42CD-AD2C-6D5EF171444F}" srcOrd="2" destOrd="0" parTransId="{AF3C706E-F7C4-48F0-A77B-04A4528DF747}" sibTransId="{A16D4BCA-61CB-426E-97CB-C20BE3EB74FE}"/>
    <dgm:cxn modelId="{6B4E9C3B-D624-456F-B0E0-60B7D60B4851}" type="presOf" srcId="{4DC79AFF-E772-419A-BF94-1DC368DEE671}" destId="{A7C8BBF1-E398-43FC-889A-F1FFF8988124}" srcOrd="1" destOrd="0" presId="urn:microsoft.com/office/officeart/2005/8/layout/hierarchy3"/>
    <dgm:cxn modelId="{0A585D8D-828D-4717-BDE7-C87E441464E6}" type="presOf" srcId="{6E92481C-B995-4CE8-A57A-3065D7AE531D}" destId="{80F2AC48-0EDA-4880-A74E-02D3291160D8}" srcOrd="1" destOrd="0" presId="urn:microsoft.com/office/officeart/2005/8/layout/hierarchy3"/>
    <dgm:cxn modelId="{77971F83-B1AC-4CDA-BCDE-84B89FDC1421}" type="presOf" srcId="{C4D0B965-9006-42CD-AD2C-6D5EF171444F}" destId="{7AC7F02D-FE20-41DF-A106-50637591EB47}" srcOrd="0" destOrd="0" presId="urn:microsoft.com/office/officeart/2005/8/layout/hierarchy3"/>
    <dgm:cxn modelId="{BF89FCB8-1AB8-4869-B7E9-D1709A7789C9}" type="presOf" srcId="{AF3C706E-F7C4-48F0-A77B-04A4528DF747}" destId="{DA1B905F-A4FD-401F-97C9-DDF151E6F247}" srcOrd="0" destOrd="0" presId="urn:microsoft.com/office/officeart/2005/8/layout/hierarchy3"/>
    <dgm:cxn modelId="{8768FC55-424C-4C1F-90F0-C26E70DD7841}" type="presOf" srcId="{0C3CDE8E-7641-5348-BBA6-3D5B44B6F84F}" destId="{D4A874F6-194D-764E-AB8D-679B6DD4CF77}" srcOrd="1" destOrd="0" presId="urn:microsoft.com/office/officeart/2005/8/layout/hierarchy3"/>
    <dgm:cxn modelId="{D55E7FB1-77B0-4763-BD81-4C4CE0813A0A}" type="presOf" srcId="{3FE9DBAA-0499-47AF-9EBF-EE8EEFA209E1}" destId="{9D9B35A6-D566-4E5B-A54F-6D99252FFD79}" srcOrd="0" destOrd="0" presId="urn:microsoft.com/office/officeart/2005/8/layout/hierarchy3"/>
    <dgm:cxn modelId="{E3BEFE98-034F-4D51-8DD0-527E509F6142}" type="presOf" srcId="{0329B090-E020-9044-9BD8-545C0A20E0F7}" destId="{0B9EC2B7-4398-3443-B1B7-0119219BE3B6}" srcOrd="0" destOrd="0" presId="urn:microsoft.com/office/officeart/2005/8/layout/hierarchy3"/>
    <dgm:cxn modelId="{FC3037F7-B638-458E-876F-FBB74E7E6ACA}" srcId="{0329B090-E020-9044-9BD8-545C0A20E0F7}" destId="{89FD2529-B240-4DF4-98E6-03E58364E3E6}" srcOrd="4" destOrd="0" parTransId="{899E48E2-D346-4B14-9DE4-A39779D30737}" sibTransId="{F8EF819C-08FA-4AD6-8627-F1548A113808}"/>
    <dgm:cxn modelId="{05E8A3DD-5FAE-4FB8-AB63-E132E6610691}" type="presOf" srcId="{0C3CDE8E-7641-5348-BBA6-3D5B44B6F84F}" destId="{37A8F31B-18EA-8D48-B6C4-CAE6F8D41D15}" srcOrd="0" destOrd="0" presId="urn:microsoft.com/office/officeart/2005/8/layout/hierarchy3"/>
    <dgm:cxn modelId="{E3AAE0D5-0755-4EC3-AD82-7EFDA3766358}" type="presOf" srcId="{8C7493DA-1E47-4AFF-B48A-90EC294E7546}" destId="{5270BADE-6442-44F2-956C-A5CB80E2AD3D}" srcOrd="0" destOrd="0" presId="urn:microsoft.com/office/officeart/2005/8/layout/hierarchy3"/>
    <dgm:cxn modelId="{A6925E59-F798-4855-B96A-2EA040DC910F}" type="presOf" srcId="{89FD2529-B240-4DF4-98E6-03E58364E3E6}" destId="{FF4FF117-9AE8-467F-B65E-5958F25F32D6}" srcOrd="1" destOrd="0" presId="urn:microsoft.com/office/officeart/2005/8/layout/hierarchy3"/>
    <dgm:cxn modelId="{48AD41BC-6A23-4BD1-955C-B3C378AAA670}" type="presOf" srcId="{C4ECD521-509F-4395-8AA9-478755F13DAA}" destId="{0999D7B9-E95E-4FFC-B46C-49EC659569F2}" srcOrd="0" destOrd="0" presId="urn:microsoft.com/office/officeart/2005/8/layout/hierarchy3"/>
    <dgm:cxn modelId="{BBCCDD1D-E33E-422E-95A7-862739F3CFBC}" type="presParOf" srcId="{0B9EC2B7-4398-3443-B1B7-0119219BE3B6}" destId="{A021A873-718E-B64E-8582-F58FBCE7B6AA}" srcOrd="0" destOrd="0" presId="urn:microsoft.com/office/officeart/2005/8/layout/hierarchy3"/>
    <dgm:cxn modelId="{F3D05860-5CEB-4F6A-944E-1B15F5C8D252}" type="presParOf" srcId="{A021A873-718E-B64E-8582-F58FBCE7B6AA}" destId="{E50B0D83-E63D-604F-BDFF-A72FC55EFA81}" srcOrd="0" destOrd="0" presId="urn:microsoft.com/office/officeart/2005/8/layout/hierarchy3"/>
    <dgm:cxn modelId="{1F35EB46-7CB7-4E2A-BE31-C8A081F6821A}" type="presParOf" srcId="{E50B0D83-E63D-604F-BDFF-A72FC55EFA81}" destId="{37A8F31B-18EA-8D48-B6C4-CAE6F8D41D15}" srcOrd="0" destOrd="0" presId="urn:microsoft.com/office/officeart/2005/8/layout/hierarchy3"/>
    <dgm:cxn modelId="{EDD55E88-AB76-468A-9DE3-FF3B057A1D5D}" type="presParOf" srcId="{E50B0D83-E63D-604F-BDFF-A72FC55EFA81}" destId="{D4A874F6-194D-764E-AB8D-679B6DD4CF77}" srcOrd="1" destOrd="0" presId="urn:microsoft.com/office/officeart/2005/8/layout/hierarchy3"/>
    <dgm:cxn modelId="{F75B84C5-4136-47EB-9369-762F4AD14221}" type="presParOf" srcId="{A021A873-718E-B64E-8582-F58FBCE7B6AA}" destId="{45858502-A0B5-BF45-923F-05F42B857302}" srcOrd="1" destOrd="0" presId="urn:microsoft.com/office/officeart/2005/8/layout/hierarchy3"/>
    <dgm:cxn modelId="{6CE29893-481D-4220-9297-93EFEB0227CD}" type="presParOf" srcId="{45858502-A0B5-BF45-923F-05F42B857302}" destId="{8732EC4A-4576-F84A-B7D0-B4CC95454C22}" srcOrd="0" destOrd="0" presId="urn:microsoft.com/office/officeart/2005/8/layout/hierarchy3"/>
    <dgm:cxn modelId="{89187BE6-AC48-46EA-B1DC-AAF5CBF08C7D}" type="presParOf" srcId="{45858502-A0B5-BF45-923F-05F42B857302}" destId="{ED8AB25C-3735-714A-BD14-870547E1A069}" srcOrd="1" destOrd="0" presId="urn:microsoft.com/office/officeart/2005/8/layout/hierarchy3"/>
    <dgm:cxn modelId="{AAD3427B-8537-4FFF-B131-478B1CC47E6D}" type="presParOf" srcId="{45858502-A0B5-BF45-923F-05F42B857302}" destId="{5270BADE-6442-44F2-956C-A5CB80E2AD3D}" srcOrd="2" destOrd="0" presId="urn:microsoft.com/office/officeart/2005/8/layout/hierarchy3"/>
    <dgm:cxn modelId="{76904985-1618-4C45-B606-2A256018C62F}" type="presParOf" srcId="{45858502-A0B5-BF45-923F-05F42B857302}" destId="{8E4C30E6-3793-4043-99E9-2D35D32DA067}" srcOrd="3" destOrd="0" presId="urn:microsoft.com/office/officeart/2005/8/layout/hierarchy3"/>
    <dgm:cxn modelId="{9D88D69B-8756-43CD-BAB5-F2A5DCE7E492}" type="presParOf" srcId="{45858502-A0B5-BF45-923F-05F42B857302}" destId="{DA1B905F-A4FD-401F-97C9-DDF151E6F247}" srcOrd="4" destOrd="0" presId="urn:microsoft.com/office/officeart/2005/8/layout/hierarchy3"/>
    <dgm:cxn modelId="{51AB3F59-769E-4C96-8DA9-4B6BE8BB154E}" type="presParOf" srcId="{45858502-A0B5-BF45-923F-05F42B857302}" destId="{7AC7F02D-FE20-41DF-A106-50637591EB47}" srcOrd="5" destOrd="0" presId="urn:microsoft.com/office/officeart/2005/8/layout/hierarchy3"/>
    <dgm:cxn modelId="{76B629CD-FCC7-4E9A-BC03-179E23E1052C}" type="presParOf" srcId="{45858502-A0B5-BF45-923F-05F42B857302}" destId="{48812884-8A7D-4982-AB9F-8D5CE18DBC5D}" srcOrd="6" destOrd="0" presId="urn:microsoft.com/office/officeart/2005/8/layout/hierarchy3"/>
    <dgm:cxn modelId="{713E981A-3544-4873-A2A9-731110752FA9}" type="presParOf" srcId="{45858502-A0B5-BF45-923F-05F42B857302}" destId="{610686B7-7B32-48DA-AC7E-F24FCAD9B843}" srcOrd="7" destOrd="0" presId="urn:microsoft.com/office/officeart/2005/8/layout/hierarchy3"/>
    <dgm:cxn modelId="{C05095F9-6024-40B0-9591-48DFFED3DF52}" type="presParOf" srcId="{45858502-A0B5-BF45-923F-05F42B857302}" destId="{21EB8739-B40A-4532-B739-DF55D6F67B47}" srcOrd="8" destOrd="0" presId="urn:microsoft.com/office/officeart/2005/8/layout/hierarchy3"/>
    <dgm:cxn modelId="{2684F051-5812-4DE8-9590-2F26278337CF}" type="presParOf" srcId="{45858502-A0B5-BF45-923F-05F42B857302}" destId="{0999D7B9-E95E-4FFC-B46C-49EC659569F2}" srcOrd="9" destOrd="0" presId="urn:microsoft.com/office/officeart/2005/8/layout/hierarchy3"/>
    <dgm:cxn modelId="{82C4F8C9-ED41-4655-9088-3DD79DE95C97}" type="presParOf" srcId="{0B9EC2B7-4398-3443-B1B7-0119219BE3B6}" destId="{A7F77AEB-A49F-794C-B1FD-91617DC227A2}" srcOrd="1" destOrd="0" presId="urn:microsoft.com/office/officeart/2005/8/layout/hierarchy3"/>
    <dgm:cxn modelId="{D43FBAFD-E833-424E-B812-0E64A2FF372E}" type="presParOf" srcId="{A7F77AEB-A49F-794C-B1FD-91617DC227A2}" destId="{F6ACC85B-2B68-1A4E-AF59-A23D0086477A}" srcOrd="0" destOrd="0" presId="urn:microsoft.com/office/officeart/2005/8/layout/hierarchy3"/>
    <dgm:cxn modelId="{B62C128C-B446-4A8B-884D-45759D201F7F}" type="presParOf" srcId="{F6ACC85B-2B68-1A4E-AF59-A23D0086477A}" destId="{77D225E8-FAB9-8C45-A760-42310E4A1D6A}" srcOrd="0" destOrd="0" presId="urn:microsoft.com/office/officeart/2005/8/layout/hierarchy3"/>
    <dgm:cxn modelId="{96B8D2E4-BAE7-4E45-BC2F-9E562E67F699}" type="presParOf" srcId="{F6ACC85B-2B68-1A4E-AF59-A23D0086477A}" destId="{5DAD01E9-6CC1-FE49-BB9A-E6738C23692B}" srcOrd="1" destOrd="0" presId="urn:microsoft.com/office/officeart/2005/8/layout/hierarchy3"/>
    <dgm:cxn modelId="{54906A09-6360-400B-8D32-7A75C57034A1}" type="presParOf" srcId="{A7F77AEB-A49F-794C-B1FD-91617DC227A2}" destId="{C1AF3C74-F1E3-A444-857B-7548AB9A542C}" srcOrd="1" destOrd="0" presId="urn:microsoft.com/office/officeart/2005/8/layout/hierarchy3"/>
    <dgm:cxn modelId="{8C087DB9-F5AB-4C68-B147-CA743933FA8C}" type="presParOf" srcId="{0B9EC2B7-4398-3443-B1B7-0119219BE3B6}" destId="{220D7420-3AC6-42A1-BBFB-1392DF832A13}" srcOrd="2" destOrd="0" presId="urn:microsoft.com/office/officeart/2005/8/layout/hierarchy3"/>
    <dgm:cxn modelId="{8941A42A-D5CC-4BAD-9433-E0F34802FCB1}" type="presParOf" srcId="{220D7420-3AC6-42A1-BBFB-1392DF832A13}" destId="{BDAEBCB1-1BF6-4221-9821-712B8D44BFEE}" srcOrd="0" destOrd="0" presId="urn:microsoft.com/office/officeart/2005/8/layout/hierarchy3"/>
    <dgm:cxn modelId="{1D459E3C-B5D6-41DE-9685-6DDE44E78B5D}" type="presParOf" srcId="{BDAEBCB1-1BF6-4221-9821-712B8D44BFEE}" destId="{9D9B35A6-D566-4E5B-A54F-6D99252FFD79}" srcOrd="0" destOrd="0" presId="urn:microsoft.com/office/officeart/2005/8/layout/hierarchy3"/>
    <dgm:cxn modelId="{9FA7A1DF-56E6-4579-83CC-2DA16EA0BFA9}" type="presParOf" srcId="{BDAEBCB1-1BF6-4221-9821-712B8D44BFEE}" destId="{B1783BCA-AE78-4BA1-98F9-95A51BF9609C}" srcOrd="1" destOrd="0" presId="urn:microsoft.com/office/officeart/2005/8/layout/hierarchy3"/>
    <dgm:cxn modelId="{A2796CAE-AB86-46E2-BE7A-CB1167121151}" type="presParOf" srcId="{220D7420-3AC6-42A1-BBFB-1392DF832A13}" destId="{2CC58811-8AF6-4664-80E7-32FE9E331F65}" srcOrd="1" destOrd="0" presId="urn:microsoft.com/office/officeart/2005/8/layout/hierarchy3"/>
    <dgm:cxn modelId="{045E2E18-0A81-428C-8CD5-F72F7CCE0199}" type="presParOf" srcId="{0B9EC2B7-4398-3443-B1B7-0119219BE3B6}" destId="{FECA4425-F19D-4B37-8432-2E58BFE8C14B}" srcOrd="3" destOrd="0" presId="urn:microsoft.com/office/officeart/2005/8/layout/hierarchy3"/>
    <dgm:cxn modelId="{53E60DCB-8C1D-4675-9EAC-9D112FF12677}" type="presParOf" srcId="{FECA4425-F19D-4B37-8432-2E58BFE8C14B}" destId="{2B214572-9704-44DF-A4AC-8F5DBA32F9E8}" srcOrd="0" destOrd="0" presId="urn:microsoft.com/office/officeart/2005/8/layout/hierarchy3"/>
    <dgm:cxn modelId="{DEE554D9-FDD7-4AB6-813C-5558BF00E045}" type="presParOf" srcId="{2B214572-9704-44DF-A4AC-8F5DBA32F9E8}" destId="{EA0CB3E4-B457-4EAD-8B35-276573568378}" srcOrd="0" destOrd="0" presId="urn:microsoft.com/office/officeart/2005/8/layout/hierarchy3"/>
    <dgm:cxn modelId="{16429056-5FA6-45B2-ADE7-6C6F71BA5F23}" type="presParOf" srcId="{2B214572-9704-44DF-A4AC-8F5DBA32F9E8}" destId="{A7C8BBF1-E398-43FC-889A-F1FFF8988124}" srcOrd="1" destOrd="0" presId="urn:microsoft.com/office/officeart/2005/8/layout/hierarchy3"/>
    <dgm:cxn modelId="{3EB1304C-A330-44EE-A2D5-8538DE3236D3}" type="presParOf" srcId="{FECA4425-F19D-4B37-8432-2E58BFE8C14B}" destId="{72B40D07-7ACE-4487-A14D-BC81561AB71E}" srcOrd="1" destOrd="0" presId="urn:microsoft.com/office/officeart/2005/8/layout/hierarchy3"/>
    <dgm:cxn modelId="{53540F73-A097-4756-A653-806A7AA05CEE}" type="presParOf" srcId="{0B9EC2B7-4398-3443-B1B7-0119219BE3B6}" destId="{81591024-FC6E-46C6-87F8-1911679BF611}" srcOrd="4" destOrd="0" presId="urn:microsoft.com/office/officeart/2005/8/layout/hierarchy3"/>
    <dgm:cxn modelId="{6F370134-0DA4-44A1-B221-E0FE16070EF9}" type="presParOf" srcId="{81591024-FC6E-46C6-87F8-1911679BF611}" destId="{DF608F44-A4D9-4AF9-905A-E573BA288F45}" srcOrd="0" destOrd="0" presId="urn:microsoft.com/office/officeart/2005/8/layout/hierarchy3"/>
    <dgm:cxn modelId="{68040364-95E6-4E2B-AD75-255AD873950A}" type="presParOf" srcId="{DF608F44-A4D9-4AF9-905A-E573BA288F45}" destId="{256B41E9-F425-4330-98A5-BEDD563FE4AD}" srcOrd="0" destOrd="0" presId="urn:microsoft.com/office/officeart/2005/8/layout/hierarchy3"/>
    <dgm:cxn modelId="{A9CD7387-38D3-4054-A947-D50E35813684}" type="presParOf" srcId="{DF608F44-A4D9-4AF9-905A-E573BA288F45}" destId="{FF4FF117-9AE8-467F-B65E-5958F25F32D6}" srcOrd="1" destOrd="0" presId="urn:microsoft.com/office/officeart/2005/8/layout/hierarchy3"/>
    <dgm:cxn modelId="{750BC93F-0E86-4B7D-B287-ACF1E67AE162}" type="presParOf" srcId="{81591024-FC6E-46C6-87F8-1911679BF611}" destId="{5324E1F4-6867-4A5F-AFF5-0213AC93ABBC}" srcOrd="1" destOrd="0" presId="urn:microsoft.com/office/officeart/2005/8/layout/hierarchy3"/>
    <dgm:cxn modelId="{4D643E8C-90A1-441E-A0ED-7A2B385CC872}" type="presParOf" srcId="{0B9EC2B7-4398-3443-B1B7-0119219BE3B6}" destId="{3922C219-1BDF-4A68-AFB1-B53F8790DD07}" srcOrd="5" destOrd="0" presId="urn:microsoft.com/office/officeart/2005/8/layout/hierarchy3"/>
    <dgm:cxn modelId="{96731864-5BFD-4595-AE70-0369B00FCB36}" type="presParOf" srcId="{3922C219-1BDF-4A68-AFB1-B53F8790DD07}" destId="{F62535F7-9EF9-4F18-AC6A-6803F6298F84}" srcOrd="0" destOrd="0" presId="urn:microsoft.com/office/officeart/2005/8/layout/hierarchy3"/>
    <dgm:cxn modelId="{6920D065-96E5-45B9-8C19-C4BA7A4F1AB1}" type="presParOf" srcId="{F62535F7-9EF9-4F18-AC6A-6803F6298F84}" destId="{FE96F1F8-F622-4178-BD8E-90537F3AD7B1}" srcOrd="0" destOrd="0" presId="urn:microsoft.com/office/officeart/2005/8/layout/hierarchy3"/>
    <dgm:cxn modelId="{A99291B6-FED3-41B5-BCD4-F96DAADC9E21}" type="presParOf" srcId="{F62535F7-9EF9-4F18-AC6A-6803F6298F84}" destId="{80F2AC48-0EDA-4880-A74E-02D3291160D8}" srcOrd="1" destOrd="0" presId="urn:microsoft.com/office/officeart/2005/8/layout/hierarchy3"/>
    <dgm:cxn modelId="{7CABBC51-EB9C-443F-B752-DD0D360C9528}" type="presParOf" srcId="{3922C219-1BDF-4A68-AFB1-B53F8790DD07}" destId="{9CD6451A-807D-4B92-B14F-EE9B042A9E8C}"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DF7A48-542B-6E43-B471-68675C3F9720}"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75E1DBAA-E90E-B84F-B49E-3255FC6856E4}">
      <dgm:prSet phldrT="[Text]" custT="1"/>
      <dgm:spPr>
        <a:solidFill>
          <a:srgbClr val="800000"/>
        </a:solidFill>
        <a:ln>
          <a:solidFill>
            <a:schemeClr val="tx1"/>
          </a:solidFill>
        </a:ln>
      </dgm:spPr>
      <dgm:t>
        <a:bodyPr/>
        <a:lstStyle/>
        <a:p>
          <a:pPr>
            <a:lnSpc>
              <a:spcPct val="50000"/>
            </a:lnSpc>
          </a:pPr>
          <a:r>
            <a:rPr lang="en-US" sz="1400" dirty="0" smtClean="0">
              <a:latin typeface="Cambria"/>
              <a:cs typeface="Cambria"/>
            </a:rPr>
            <a:t>FY25 Recommended</a:t>
          </a:r>
        </a:p>
        <a:p>
          <a:pPr>
            <a:lnSpc>
              <a:spcPct val="100000"/>
            </a:lnSpc>
          </a:pPr>
          <a:r>
            <a:rPr lang="en-US" sz="1400" dirty="0" smtClean="0">
              <a:latin typeface="Cambria"/>
              <a:cs typeface="Cambria"/>
            </a:rPr>
            <a:t>Discretionary — $82,808,922</a:t>
          </a:r>
          <a:endParaRPr lang="en-US" sz="1400" dirty="0">
            <a:latin typeface="Cambria"/>
            <a:cs typeface="Cambria"/>
          </a:endParaRPr>
        </a:p>
      </dgm:t>
    </dgm:pt>
    <dgm:pt modelId="{7A413A66-C815-FE42-A876-827471D1880D}" type="parTrans" cxnId="{DB5BED69-96FE-0540-B970-A1118A912B56}">
      <dgm:prSet/>
      <dgm:spPr/>
      <dgm:t>
        <a:bodyPr/>
        <a:lstStyle/>
        <a:p>
          <a:endParaRPr lang="en-US" sz="1400">
            <a:latin typeface="Cambria"/>
            <a:cs typeface="Cambria"/>
          </a:endParaRPr>
        </a:p>
      </dgm:t>
    </dgm:pt>
    <dgm:pt modelId="{5BD84E8E-E434-F14D-BD13-75B51EFCB764}" type="sibTrans" cxnId="{DB5BED69-96FE-0540-B970-A1118A912B56}">
      <dgm:prSet/>
      <dgm:spPr/>
      <dgm:t>
        <a:bodyPr/>
        <a:lstStyle/>
        <a:p>
          <a:endParaRPr lang="en-US" sz="1400">
            <a:latin typeface="Cambria"/>
            <a:cs typeface="Cambria"/>
          </a:endParaRPr>
        </a:p>
      </dgm:t>
    </dgm:pt>
    <dgm:pt modelId="{BA326490-7CB5-4241-AEBC-75A616B76038}">
      <dgm:prSet phldrT="[Text]" custT="1"/>
      <dgm:spPr>
        <a:solidFill>
          <a:schemeClr val="bg2">
            <a:lumMod val="75000"/>
          </a:schemeClr>
        </a:solidFill>
        <a:ln>
          <a:solidFill>
            <a:srgbClr val="000000"/>
          </a:solidFill>
        </a:ln>
      </dgm:spPr>
      <dgm:t>
        <a:bodyPr/>
        <a:lstStyle/>
        <a:p>
          <a:r>
            <a:rPr lang="en-US" sz="1200" dirty="0" smtClean="0">
              <a:solidFill>
                <a:schemeClr val="tx1"/>
              </a:solidFill>
              <a:latin typeface="Cambria"/>
              <a:cs typeface="Cambria"/>
            </a:rPr>
            <a:t>Discretionary SGF = $14,787,803</a:t>
          </a:r>
          <a:endParaRPr lang="en-US" sz="1200" dirty="0">
            <a:solidFill>
              <a:schemeClr val="tx1"/>
            </a:solidFill>
            <a:latin typeface="Cambria"/>
            <a:cs typeface="Cambria"/>
          </a:endParaRPr>
        </a:p>
      </dgm:t>
    </dgm:pt>
    <dgm:pt modelId="{802247FB-D612-4843-909E-107726A7274E}" type="parTrans" cxnId="{0A3C4EF7-F05A-3D4E-9803-0EC54E355B2E}">
      <dgm:prSet custT="1"/>
      <dgm:spPr/>
      <dgm:t>
        <a:bodyPr/>
        <a:lstStyle/>
        <a:p>
          <a:endParaRPr lang="en-US" sz="300" dirty="0">
            <a:latin typeface="Cambria"/>
            <a:cs typeface="Cambria"/>
          </a:endParaRPr>
        </a:p>
      </dgm:t>
    </dgm:pt>
    <dgm:pt modelId="{6C4389B5-057E-EA45-A71A-19C9DC4C5B50}" type="sibTrans" cxnId="{0A3C4EF7-F05A-3D4E-9803-0EC54E355B2E}">
      <dgm:prSet/>
      <dgm:spPr/>
      <dgm:t>
        <a:bodyPr/>
        <a:lstStyle/>
        <a:p>
          <a:endParaRPr lang="en-US" sz="1400">
            <a:latin typeface="Cambria"/>
            <a:cs typeface="Cambria"/>
          </a:endParaRPr>
        </a:p>
      </dgm:t>
    </dgm:pt>
    <dgm:pt modelId="{82028D4E-48DF-7B4B-8A7F-395CE5104B90}">
      <dgm:prSet phldrT="[Text]" custT="1"/>
      <dgm:spPr>
        <a:solidFill>
          <a:srgbClr val="C4BD97"/>
        </a:solidFill>
        <a:ln>
          <a:solidFill>
            <a:srgbClr val="000000"/>
          </a:solidFill>
        </a:ln>
      </dgm:spPr>
      <dgm:t>
        <a:bodyPr/>
        <a:lstStyle/>
        <a:p>
          <a:r>
            <a:rPr lang="en-US" sz="1200" dirty="0" smtClean="0">
              <a:solidFill>
                <a:srgbClr val="000000"/>
              </a:solidFill>
              <a:latin typeface="Cambria"/>
              <a:cs typeface="Cambria"/>
            </a:rPr>
            <a:t>Discretionary IAT = $2,257,928</a:t>
          </a:r>
          <a:endParaRPr lang="en-US" sz="1200" dirty="0">
            <a:solidFill>
              <a:srgbClr val="000000"/>
            </a:solidFill>
            <a:latin typeface="Cambria"/>
            <a:cs typeface="Cambria"/>
          </a:endParaRPr>
        </a:p>
      </dgm:t>
    </dgm:pt>
    <dgm:pt modelId="{828455C0-ECBE-574B-9385-ECEB6789C634}" type="parTrans" cxnId="{422B85DC-D1DA-4743-B644-C3849B7075A4}">
      <dgm:prSet custT="1"/>
      <dgm:spPr/>
      <dgm:t>
        <a:bodyPr/>
        <a:lstStyle/>
        <a:p>
          <a:endParaRPr lang="en-US" sz="300" dirty="0">
            <a:latin typeface="Cambria"/>
            <a:cs typeface="Cambria"/>
          </a:endParaRPr>
        </a:p>
      </dgm:t>
    </dgm:pt>
    <dgm:pt modelId="{85E7C3AA-197C-A248-9282-6145E4C0C39B}" type="sibTrans" cxnId="{422B85DC-D1DA-4743-B644-C3849B7075A4}">
      <dgm:prSet/>
      <dgm:spPr/>
      <dgm:t>
        <a:bodyPr/>
        <a:lstStyle/>
        <a:p>
          <a:endParaRPr lang="en-US" sz="1400">
            <a:latin typeface="Cambria"/>
            <a:cs typeface="Cambria"/>
          </a:endParaRPr>
        </a:p>
      </dgm:t>
    </dgm:pt>
    <dgm:pt modelId="{68E06BFB-5046-1642-917E-857E17CE9988}">
      <dgm:prSet custT="1"/>
      <dgm:spPr>
        <a:solidFill>
          <a:srgbClr val="C4BD97"/>
        </a:solidFill>
        <a:ln>
          <a:solidFill>
            <a:srgbClr val="000000"/>
          </a:solidFill>
        </a:ln>
      </dgm:spPr>
      <dgm:t>
        <a:bodyPr/>
        <a:lstStyle/>
        <a:p>
          <a:r>
            <a:rPr lang="en-US" sz="1200" dirty="0" smtClean="0">
              <a:solidFill>
                <a:srgbClr val="000000"/>
              </a:solidFill>
              <a:latin typeface="Cambria"/>
              <a:cs typeface="Cambria"/>
            </a:rPr>
            <a:t>Discretionary FSGR = $13,663,009</a:t>
          </a:r>
          <a:endParaRPr lang="en-US" sz="1200" dirty="0">
            <a:solidFill>
              <a:srgbClr val="000000"/>
            </a:solidFill>
            <a:latin typeface="Cambria"/>
            <a:cs typeface="Cambria"/>
          </a:endParaRPr>
        </a:p>
      </dgm:t>
    </dgm:pt>
    <dgm:pt modelId="{D7667FFB-09F1-2A42-8527-F29F12ABB38D}" type="parTrans" cxnId="{4A0964C3-0AEC-0A4C-97CA-5462A0FE6EE7}">
      <dgm:prSet custT="1"/>
      <dgm:spPr/>
      <dgm:t>
        <a:bodyPr/>
        <a:lstStyle/>
        <a:p>
          <a:endParaRPr lang="en-US" sz="300" dirty="0">
            <a:latin typeface="Cambria"/>
            <a:cs typeface="Cambria"/>
          </a:endParaRPr>
        </a:p>
      </dgm:t>
    </dgm:pt>
    <dgm:pt modelId="{74CBD8BD-7BFB-5746-A26C-132A23FAB625}" type="sibTrans" cxnId="{4A0964C3-0AEC-0A4C-97CA-5462A0FE6EE7}">
      <dgm:prSet/>
      <dgm:spPr/>
      <dgm:t>
        <a:bodyPr/>
        <a:lstStyle/>
        <a:p>
          <a:endParaRPr lang="en-US" sz="1400">
            <a:latin typeface="Cambria"/>
            <a:cs typeface="Cambria"/>
          </a:endParaRPr>
        </a:p>
      </dgm:t>
    </dgm:pt>
    <dgm:pt modelId="{D200E696-C5D5-534F-ADBF-C901545E1F44}">
      <dgm:prSet custT="1"/>
      <dgm:spPr>
        <a:solidFill>
          <a:srgbClr val="C5BE97"/>
        </a:solidFill>
        <a:ln>
          <a:solidFill>
            <a:schemeClr val="tx1"/>
          </a:solidFill>
        </a:ln>
      </dgm:spPr>
      <dgm:t>
        <a:bodyPr/>
        <a:lstStyle/>
        <a:p>
          <a:r>
            <a:rPr lang="en-US" sz="1200" dirty="0" smtClean="0">
              <a:solidFill>
                <a:schemeClr val="tx1"/>
              </a:solidFill>
              <a:latin typeface="Cambria"/>
              <a:cs typeface="Cambria"/>
            </a:rPr>
            <a:t>Discretionary DEDS = $215,528</a:t>
          </a:r>
          <a:endParaRPr lang="en-US" sz="1200" dirty="0">
            <a:solidFill>
              <a:schemeClr val="tx1"/>
            </a:solidFill>
            <a:latin typeface="Cambria"/>
            <a:cs typeface="Cambria"/>
          </a:endParaRPr>
        </a:p>
      </dgm:t>
    </dgm:pt>
    <dgm:pt modelId="{7A51A1DE-CE30-9A4D-81A0-34E2872D0000}" type="parTrans" cxnId="{626762FB-E0A6-5F40-A0B1-EEEB422D6574}">
      <dgm:prSet/>
      <dgm:spPr/>
      <dgm:t>
        <a:bodyPr/>
        <a:lstStyle/>
        <a:p>
          <a:endParaRPr lang="en-US" dirty="0"/>
        </a:p>
      </dgm:t>
    </dgm:pt>
    <dgm:pt modelId="{8A70DB75-FB5A-3A40-B417-B0DEFF861FBC}" type="sibTrans" cxnId="{626762FB-E0A6-5F40-A0B1-EEEB422D6574}">
      <dgm:prSet/>
      <dgm:spPr/>
      <dgm:t>
        <a:bodyPr/>
        <a:lstStyle/>
        <a:p>
          <a:endParaRPr lang="en-US"/>
        </a:p>
      </dgm:t>
    </dgm:pt>
    <dgm:pt modelId="{403FC450-5BAD-9247-91B6-22FEA7D097D0}">
      <dgm:prSet custT="1"/>
      <dgm:spPr>
        <a:solidFill>
          <a:srgbClr val="C5BE97"/>
        </a:solidFill>
        <a:ln>
          <a:solidFill>
            <a:schemeClr val="tx1"/>
          </a:solidFill>
        </a:ln>
      </dgm:spPr>
      <dgm:t>
        <a:bodyPr/>
        <a:lstStyle/>
        <a:p>
          <a:r>
            <a:rPr lang="en-US" sz="1200" dirty="0" smtClean="0">
              <a:solidFill>
                <a:schemeClr val="tx1"/>
              </a:solidFill>
              <a:latin typeface="Cambria"/>
              <a:cs typeface="Cambria"/>
            </a:rPr>
            <a:t>Discretionary FED = $51,884,655</a:t>
          </a:r>
          <a:endParaRPr lang="en-US" sz="1200" dirty="0">
            <a:solidFill>
              <a:schemeClr val="tx1"/>
            </a:solidFill>
            <a:latin typeface="Cambria"/>
            <a:cs typeface="Cambria"/>
          </a:endParaRPr>
        </a:p>
      </dgm:t>
    </dgm:pt>
    <dgm:pt modelId="{41FCDA1D-6827-9A4F-899A-320E55D5076A}" type="parTrans" cxnId="{5B279146-A43B-EA4A-978E-3EC58E6B8B74}">
      <dgm:prSet/>
      <dgm:spPr/>
      <dgm:t>
        <a:bodyPr/>
        <a:lstStyle/>
        <a:p>
          <a:endParaRPr lang="en-US" dirty="0"/>
        </a:p>
      </dgm:t>
    </dgm:pt>
    <dgm:pt modelId="{05875B15-EEE4-7C46-8793-2843B01A2866}" type="sibTrans" cxnId="{5B279146-A43B-EA4A-978E-3EC58E6B8B74}">
      <dgm:prSet/>
      <dgm:spPr/>
      <dgm:t>
        <a:bodyPr/>
        <a:lstStyle/>
        <a:p>
          <a:endParaRPr lang="en-US"/>
        </a:p>
      </dgm:t>
    </dgm:pt>
    <dgm:pt modelId="{17EBB363-36E6-E347-8DB6-286FF56F7B1F}">
      <dgm:prSet custT="1"/>
      <dgm:spPr>
        <a:solidFill>
          <a:srgbClr val="C5BE97"/>
        </a:solidFill>
        <a:ln>
          <a:solidFill>
            <a:schemeClr val="tx1"/>
          </a:solidFill>
        </a:ln>
      </dgm:spPr>
      <dgm:t>
        <a:bodyPr/>
        <a:lstStyle/>
        <a:p>
          <a:r>
            <a:rPr lang="en-US" sz="1200" dirty="0" smtClean="0">
              <a:solidFill>
                <a:schemeClr val="tx1"/>
              </a:solidFill>
              <a:latin typeface="Cambria"/>
              <a:cs typeface="Cambria"/>
            </a:rPr>
            <a:t>Discretionary T.O. = 851</a:t>
          </a:r>
          <a:endParaRPr lang="en-US" sz="1200" dirty="0">
            <a:solidFill>
              <a:schemeClr val="tx1"/>
            </a:solidFill>
            <a:latin typeface="Cambria"/>
            <a:cs typeface="Cambria"/>
          </a:endParaRPr>
        </a:p>
      </dgm:t>
    </dgm:pt>
    <dgm:pt modelId="{0A2A7C7B-5F9D-524F-8CC8-1F266B4AFE37}" type="parTrans" cxnId="{571BC259-1D6F-CB4A-A66B-1D4BE0B811E3}">
      <dgm:prSet/>
      <dgm:spPr/>
      <dgm:t>
        <a:bodyPr/>
        <a:lstStyle/>
        <a:p>
          <a:endParaRPr lang="en-US" dirty="0"/>
        </a:p>
      </dgm:t>
    </dgm:pt>
    <dgm:pt modelId="{09E38C10-0F4F-FD4C-814B-CF728D2AC3D6}" type="sibTrans" cxnId="{571BC259-1D6F-CB4A-A66B-1D4BE0B811E3}">
      <dgm:prSet/>
      <dgm:spPr/>
      <dgm:t>
        <a:bodyPr/>
        <a:lstStyle/>
        <a:p>
          <a:endParaRPr lang="en-US"/>
        </a:p>
      </dgm:t>
    </dgm:pt>
    <dgm:pt modelId="{896A19C3-08B4-B340-A075-D591F0EDB0CE}" type="pres">
      <dgm:prSet presAssocID="{4DDF7A48-542B-6E43-B471-68675C3F9720}" presName="Name0" presStyleCnt="0">
        <dgm:presLayoutVars>
          <dgm:chPref val="1"/>
          <dgm:dir/>
          <dgm:animOne val="branch"/>
          <dgm:animLvl val="lvl"/>
          <dgm:resizeHandles val="exact"/>
        </dgm:presLayoutVars>
      </dgm:prSet>
      <dgm:spPr/>
      <dgm:t>
        <a:bodyPr/>
        <a:lstStyle/>
        <a:p>
          <a:endParaRPr lang="en-US"/>
        </a:p>
      </dgm:t>
    </dgm:pt>
    <dgm:pt modelId="{F0057194-E587-9B42-99B8-96333D6BF2D0}" type="pres">
      <dgm:prSet presAssocID="{75E1DBAA-E90E-B84F-B49E-3255FC6856E4}" presName="root1" presStyleCnt="0"/>
      <dgm:spPr/>
    </dgm:pt>
    <dgm:pt modelId="{A9824C5C-BD26-F742-AEF7-5AE97C32B338}" type="pres">
      <dgm:prSet presAssocID="{75E1DBAA-E90E-B84F-B49E-3255FC6856E4}" presName="LevelOneTextNode" presStyleLbl="node0" presStyleIdx="0" presStyleCnt="1" custAng="0" custScaleX="232169">
        <dgm:presLayoutVars>
          <dgm:chPref val="3"/>
        </dgm:presLayoutVars>
      </dgm:prSet>
      <dgm:spPr/>
      <dgm:t>
        <a:bodyPr/>
        <a:lstStyle/>
        <a:p>
          <a:endParaRPr lang="en-US"/>
        </a:p>
      </dgm:t>
    </dgm:pt>
    <dgm:pt modelId="{5FF01D6B-2890-754C-85BC-C845F8F1C5AB}" type="pres">
      <dgm:prSet presAssocID="{75E1DBAA-E90E-B84F-B49E-3255FC6856E4}" presName="level2hierChild" presStyleCnt="0"/>
      <dgm:spPr/>
    </dgm:pt>
    <dgm:pt modelId="{4BB12B07-E0B0-244B-9AFA-4076452CCB4D}" type="pres">
      <dgm:prSet presAssocID="{802247FB-D612-4843-909E-107726A7274E}" presName="conn2-1" presStyleLbl="parChTrans1D2" presStyleIdx="0" presStyleCnt="6"/>
      <dgm:spPr/>
      <dgm:t>
        <a:bodyPr/>
        <a:lstStyle/>
        <a:p>
          <a:endParaRPr lang="en-US"/>
        </a:p>
      </dgm:t>
    </dgm:pt>
    <dgm:pt modelId="{00CCD104-CA0A-7E45-864D-48E202FAA8A1}" type="pres">
      <dgm:prSet presAssocID="{802247FB-D612-4843-909E-107726A7274E}" presName="connTx" presStyleLbl="parChTrans1D2" presStyleIdx="0" presStyleCnt="6"/>
      <dgm:spPr/>
      <dgm:t>
        <a:bodyPr/>
        <a:lstStyle/>
        <a:p>
          <a:endParaRPr lang="en-US"/>
        </a:p>
      </dgm:t>
    </dgm:pt>
    <dgm:pt modelId="{18318E3C-AE27-5748-968F-C49BDB579E87}" type="pres">
      <dgm:prSet presAssocID="{BA326490-7CB5-4241-AEBC-75A616B76038}" presName="root2" presStyleCnt="0"/>
      <dgm:spPr/>
    </dgm:pt>
    <dgm:pt modelId="{6CDD8727-9E98-9A4C-AC89-D6FB3600A855}" type="pres">
      <dgm:prSet presAssocID="{BA326490-7CB5-4241-AEBC-75A616B76038}" presName="LevelTwoTextNode" presStyleLbl="node2" presStyleIdx="0" presStyleCnt="6">
        <dgm:presLayoutVars>
          <dgm:chPref val="3"/>
        </dgm:presLayoutVars>
      </dgm:prSet>
      <dgm:spPr/>
      <dgm:t>
        <a:bodyPr/>
        <a:lstStyle/>
        <a:p>
          <a:endParaRPr lang="en-US"/>
        </a:p>
      </dgm:t>
    </dgm:pt>
    <dgm:pt modelId="{6FE4D031-2608-674D-8628-8DD3E29F9C35}" type="pres">
      <dgm:prSet presAssocID="{BA326490-7CB5-4241-AEBC-75A616B76038}" presName="level3hierChild" presStyleCnt="0"/>
      <dgm:spPr/>
    </dgm:pt>
    <dgm:pt modelId="{9E7CDE60-DBCC-DA4D-8910-535E32E9F7E0}" type="pres">
      <dgm:prSet presAssocID="{828455C0-ECBE-574B-9385-ECEB6789C634}" presName="conn2-1" presStyleLbl="parChTrans1D2" presStyleIdx="1" presStyleCnt="6"/>
      <dgm:spPr/>
      <dgm:t>
        <a:bodyPr/>
        <a:lstStyle/>
        <a:p>
          <a:endParaRPr lang="en-US"/>
        </a:p>
      </dgm:t>
    </dgm:pt>
    <dgm:pt modelId="{23733020-5743-2F44-A870-DAEDC6367CA6}" type="pres">
      <dgm:prSet presAssocID="{828455C0-ECBE-574B-9385-ECEB6789C634}" presName="connTx" presStyleLbl="parChTrans1D2" presStyleIdx="1" presStyleCnt="6"/>
      <dgm:spPr/>
      <dgm:t>
        <a:bodyPr/>
        <a:lstStyle/>
        <a:p>
          <a:endParaRPr lang="en-US"/>
        </a:p>
      </dgm:t>
    </dgm:pt>
    <dgm:pt modelId="{85D6356B-0AA6-0947-B160-6AAC97855D27}" type="pres">
      <dgm:prSet presAssocID="{82028D4E-48DF-7B4B-8A7F-395CE5104B90}" presName="root2" presStyleCnt="0"/>
      <dgm:spPr/>
    </dgm:pt>
    <dgm:pt modelId="{7D1A8EB9-038B-084C-8147-6F8DCEEEFF55}" type="pres">
      <dgm:prSet presAssocID="{82028D4E-48DF-7B4B-8A7F-395CE5104B90}" presName="LevelTwoTextNode" presStyleLbl="node2" presStyleIdx="1" presStyleCnt="6">
        <dgm:presLayoutVars>
          <dgm:chPref val="3"/>
        </dgm:presLayoutVars>
      </dgm:prSet>
      <dgm:spPr/>
      <dgm:t>
        <a:bodyPr/>
        <a:lstStyle/>
        <a:p>
          <a:endParaRPr lang="en-US"/>
        </a:p>
      </dgm:t>
    </dgm:pt>
    <dgm:pt modelId="{F6D01E01-90E9-C44E-8F73-C3050AFAFF8C}" type="pres">
      <dgm:prSet presAssocID="{82028D4E-48DF-7B4B-8A7F-395CE5104B90}" presName="level3hierChild" presStyleCnt="0"/>
      <dgm:spPr/>
    </dgm:pt>
    <dgm:pt modelId="{2A334A37-B761-AA43-B72F-AE121A56547D}" type="pres">
      <dgm:prSet presAssocID="{D7667FFB-09F1-2A42-8527-F29F12ABB38D}" presName="conn2-1" presStyleLbl="parChTrans1D2" presStyleIdx="2" presStyleCnt="6"/>
      <dgm:spPr/>
      <dgm:t>
        <a:bodyPr/>
        <a:lstStyle/>
        <a:p>
          <a:endParaRPr lang="en-US"/>
        </a:p>
      </dgm:t>
    </dgm:pt>
    <dgm:pt modelId="{2A444F53-BED1-7E4A-9AEA-FFDE073A17FE}" type="pres">
      <dgm:prSet presAssocID="{D7667FFB-09F1-2A42-8527-F29F12ABB38D}" presName="connTx" presStyleLbl="parChTrans1D2" presStyleIdx="2" presStyleCnt="6"/>
      <dgm:spPr/>
      <dgm:t>
        <a:bodyPr/>
        <a:lstStyle/>
        <a:p>
          <a:endParaRPr lang="en-US"/>
        </a:p>
      </dgm:t>
    </dgm:pt>
    <dgm:pt modelId="{6BA051D9-D0F8-7B43-8F3C-9933A981B28C}" type="pres">
      <dgm:prSet presAssocID="{68E06BFB-5046-1642-917E-857E17CE9988}" presName="root2" presStyleCnt="0"/>
      <dgm:spPr/>
    </dgm:pt>
    <dgm:pt modelId="{378EE273-73CE-8D44-9FD9-DB623E560732}" type="pres">
      <dgm:prSet presAssocID="{68E06BFB-5046-1642-917E-857E17CE9988}" presName="LevelTwoTextNode" presStyleLbl="node2" presStyleIdx="2" presStyleCnt="6">
        <dgm:presLayoutVars>
          <dgm:chPref val="3"/>
        </dgm:presLayoutVars>
      </dgm:prSet>
      <dgm:spPr/>
      <dgm:t>
        <a:bodyPr/>
        <a:lstStyle/>
        <a:p>
          <a:endParaRPr lang="en-US"/>
        </a:p>
      </dgm:t>
    </dgm:pt>
    <dgm:pt modelId="{5333EF04-F576-AF4B-9863-CF8572D31D03}" type="pres">
      <dgm:prSet presAssocID="{68E06BFB-5046-1642-917E-857E17CE9988}" presName="level3hierChild" presStyleCnt="0"/>
      <dgm:spPr/>
    </dgm:pt>
    <dgm:pt modelId="{CFD11061-60A5-1C49-8C5E-A9FEE8F1E115}" type="pres">
      <dgm:prSet presAssocID="{7A51A1DE-CE30-9A4D-81A0-34E2872D0000}" presName="conn2-1" presStyleLbl="parChTrans1D2" presStyleIdx="3" presStyleCnt="6"/>
      <dgm:spPr/>
      <dgm:t>
        <a:bodyPr/>
        <a:lstStyle/>
        <a:p>
          <a:endParaRPr lang="en-US"/>
        </a:p>
      </dgm:t>
    </dgm:pt>
    <dgm:pt modelId="{2E794125-65BA-2646-B951-EB96CC4C7F48}" type="pres">
      <dgm:prSet presAssocID="{7A51A1DE-CE30-9A4D-81A0-34E2872D0000}" presName="connTx" presStyleLbl="parChTrans1D2" presStyleIdx="3" presStyleCnt="6"/>
      <dgm:spPr/>
      <dgm:t>
        <a:bodyPr/>
        <a:lstStyle/>
        <a:p>
          <a:endParaRPr lang="en-US"/>
        </a:p>
      </dgm:t>
    </dgm:pt>
    <dgm:pt modelId="{77EC4C09-8C06-0C4A-A8EC-6387E9698BA0}" type="pres">
      <dgm:prSet presAssocID="{D200E696-C5D5-534F-ADBF-C901545E1F44}" presName="root2" presStyleCnt="0"/>
      <dgm:spPr/>
    </dgm:pt>
    <dgm:pt modelId="{667B242A-3B91-8344-9248-BC8F87B68069}" type="pres">
      <dgm:prSet presAssocID="{D200E696-C5D5-534F-ADBF-C901545E1F44}" presName="LevelTwoTextNode" presStyleLbl="node2" presStyleIdx="3" presStyleCnt="6">
        <dgm:presLayoutVars>
          <dgm:chPref val="3"/>
        </dgm:presLayoutVars>
      </dgm:prSet>
      <dgm:spPr/>
      <dgm:t>
        <a:bodyPr/>
        <a:lstStyle/>
        <a:p>
          <a:endParaRPr lang="en-US"/>
        </a:p>
      </dgm:t>
    </dgm:pt>
    <dgm:pt modelId="{B88C8E3F-BDD7-DF4F-9FCC-2E911973DF2C}" type="pres">
      <dgm:prSet presAssocID="{D200E696-C5D5-534F-ADBF-C901545E1F44}" presName="level3hierChild" presStyleCnt="0"/>
      <dgm:spPr/>
    </dgm:pt>
    <dgm:pt modelId="{6D13C5EC-EE81-9D46-B8A7-DD0DABB0BBC1}" type="pres">
      <dgm:prSet presAssocID="{41FCDA1D-6827-9A4F-899A-320E55D5076A}" presName="conn2-1" presStyleLbl="parChTrans1D2" presStyleIdx="4" presStyleCnt="6"/>
      <dgm:spPr/>
      <dgm:t>
        <a:bodyPr/>
        <a:lstStyle/>
        <a:p>
          <a:endParaRPr lang="en-US"/>
        </a:p>
      </dgm:t>
    </dgm:pt>
    <dgm:pt modelId="{6F2C4A7F-4311-8942-9530-A2E524FAE998}" type="pres">
      <dgm:prSet presAssocID="{41FCDA1D-6827-9A4F-899A-320E55D5076A}" presName="connTx" presStyleLbl="parChTrans1D2" presStyleIdx="4" presStyleCnt="6"/>
      <dgm:spPr/>
      <dgm:t>
        <a:bodyPr/>
        <a:lstStyle/>
        <a:p>
          <a:endParaRPr lang="en-US"/>
        </a:p>
      </dgm:t>
    </dgm:pt>
    <dgm:pt modelId="{3B40F1E9-AEBA-7F42-BC8D-4440B94029D9}" type="pres">
      <dgm:prSet presAssocID="{403FC450-5BAD-9247-91B6-22FEA7D097D0}" presName="root2" presStyleCnt="0"/>
      <dgm:spPr/>
    </dgm:pt>
    <dgm:pt modelId="{01D4E8E2-0CDE-7547-8562-A1795827BB73}" type="pres">
      <dgm:prSet presAssocID="{403FC450-5BAD-9247-91B6-22FEA7D097D0}" presName="LevelTwoTextNode" presStyleLbl="node2" presStyleIdx="4" presStyleCnt="6">
        <dgm:presLayoutVars>
          <dgm:chPref val="3"/>
        </dgm:presLayoutVars>
      </dgm:prSet>
      <dgm:spPr/>
      <dgm:t>
        <a:bodyPr/>
        <a:lstStyle/>
        <a:p>
          <a:endParaRPr lang="en-US"/>
        </a:p>
      </dgm:t>
    </dgm:pt>
    <dgm:pt modelId="{7BAA4ECC-92C7-034F-8258-054FAD8B3ED4}" type="pres">
      <dgm:prSet presAssocID="{403FC450-5BAD-9247-91B6-22FEA7D097D0}" presName="level3hierChild" presStyleCnt="0"/>
      <dgm:spPr/>
    </dgm:pt>
    <dgm:pt modelId="{82E4608D-5FF2-844C-A374-E64B5CBB00D8}" type="pres">
      <dgm:prSet presAssocID="{0A2A7C7B-5F9D-524F-8CC8-1F266B4AFE37}" presName="conn2-1" presStyleLbl="parChTrans1D2" presStyleIdx="5" presStyleCnt="6"/>
      <dgm:spPr/>
      <dgm:t>
        <a:bodyPr/>
        <a:lstStyle/>
        <a:p>
          <a:endParaRPr lang="en-US"/>
        </a:p>
      </dgm:t>
    </dgm:pt>
    <dgm:pt modelId="{0A237EA2-3F41-9E48-B108-80191D1138C2}" type="pres">
      <dgm:prSet presAssocID="{0A2A7C7B-5F9D-524F-8CC8-1F266B4AFE37}" presName="connTx" presStyleLbl="parChTrans1D2" presStyleIdx="5" presStyleCnt="6"/>
      <dgm:spPr/>
      <dgm:t>
        <a:bodyPr/>
        <a:lstStyle/>
        <a:p>
          <a:endParaRPr lang="en-US"/>
        </a:p>
      </dgm:t>
    </dgm:pt>
    <dgm:pt modelId="{A1590DEB-0321-F94F-9C20-EFCFC9DA1B2B}" type="pres">
      <dgm:prSet presAssocID="{17EBB363-36E6-E347-8DB6-286FF56F7B1F}" presName="root2" presStyleCnt="0"/>
      <dgm:spPr/>
    </dgm:pt>
    <dgm:pt modelId="{1C3962CD-1089-7A4E-95D1-CCEE6EACF18D}" type="pres">
      <dgm:prSet presAssocID="{17EBB363-36E6-E347-8DB6-286FF56F7B1F}" presName="LevelTwoTextNode" presStyleLbl="node2" presStyleIdx="5" presStyleCnt="6">
        <dgm:presLayoutVars>
          <dgm:chPref val="3"/>
        </dgm:presLayoutVars>
      </dgm:prSet>
      <dgm:spPr/>
      <dgm:t>
        <a:bodyPr/>
        <a:lstStyle/>
        <a:p>
          <a:endParaRPr lang="en-US"/>
        </a:p>
      </dgm:t>
    </dgm:pt>
    <dgm:pt modelId="{708FB042-4097-744E-AE3A-407B582E15A0}" type="pres">
      <dgm:prSet presAssocID="{17EBB363-36E6-E347-8DB6-286FF56F7B1F}" presName="level3hierChild" presStyleCnt="0"/>
      <dgm:spPr/>
    </dgm:pt>
  </dgm:ptLst>
  <dgm:cxnLst>
    <dgm:cxn modelId="{2C39C8B7-0167-A34F-B924-040BD35565BA}" type="presOf" srcId="{4DDF7A48-542B-6E43-B471-68675C3F9720}" destId="{896A19C3-08B4-B340-A075-D591F0EDB0CE}" srcOrd="0" destOrd="0" presId="urn:microsoft.com/office/officeart/2008/layout/HorizontalMultiLevelHierarchy"/>
    <dgm:cxn modelId="{8726F60F-1449-AE4D-AC6B-C70A5165A314}" type="presOf" srcId="{828455C0-ECBE-574B-9385-ECEB6789C634}" destId="{9E7CDE60-DBCC-DA4D-8910-535E32E9F7E0}" srcOrd="0" destOrd="0" presId="urn:microsoft.com/office/officeart/2008/layout/HorizontalMultiLevelHierarchy"/>
    <dgm:cxn modelId="{4A0964C3-0AEC-0A4C-97CA-5462A0FE6EE7}" srcId="{75E1DBAA-E90E-B84F-B49E-3255FC6856E4}" destId="{68E06BFB-5046-1642-917E-857E17CE9988}" srcOrd="2" destOrd="0" parTransId="{D7667FFB-09F1-2A42-8527-F29F12ABB38D}" sibTransId="{74CBD8BD-7BFB-5746-A26C-132A23FAB625}"/>
    <dgm:cxn modelId="{2F76D7FD-0B57-384C-8F9A-EFB017E5A7BB}" type="presOf" srcId="{802247FB-D612-4843-909E-107726A7274E}" destId="{00CCD104-CA0A-7E45-864D-48E202FAA8A1}" srcOrd="1" destOrd="0" presId="urn:microsoft.com/office/officeart/2008/layout/HorizontalMultiLevelHierarchy"/>
    <dgm:cxn modelId="{CAA425C8-E1E2-E347-882B-A1E22C073FD6}" type="presOf" srcId="{0A2A7C7B-5F9D-524F-8CC8-1F266B4AFE37}" destId="{0A237EA2-3F41-9E48-B108-80191D1138C2}" srcOrd="1" destOrd="0" presId="urn:microsoft.com/office/officeart/2008/layout/HorizontalMultiLevelHierarchy"/>
    <dgm:cxn modelId="{7C7BA276-52A3-FC4B-AF32-FB29ACC3ED85}" type="presOf" srcId="{403FC450-5BAD-9247-91B6-22FEA7D097D0}" destId="{01D4E8E2-0CDE-7547-8562-A1795827BB73}" srcOrd="0" destOrd="0" presId="urn:microsoft.com/office/officeart/2008/layout/HorizontalMultiLevelHierarchy"/>
    <dgm:cxn modelId="{FDBF52CD-48C2-FD4C-98F9-C46099841314}" type="presOf" srcId="{0A2A7C7B-5F9D-524F-8CC8-1F266B4AFE37}" destId="{82E4608D-5FF2-844C-A374-E64B5CBB00D8}" srcOrd="0" destOrd="0" presId="urn:microsoft.com/office/officeart/2008/layout/HorizontalMultiLevelHierarchy"/>
    <dgm:cxn modelId="{626762FB-E0A6-5F40-A0B1-EEEB422D6574}" srcId="{75E1DBAA-E90E-B84F-B49E-3255FC6856E4}" destId="{D200E696-C5D5-534F-ADBF-C901545E1F44}" srcOrd="3" destOrd="0" parTransId="{7A51A1DE-CE30-9A4D-81A0-34E2872D0000}" sibTransId="{8A70DB75-FB5A-3A40-B417-B0DEFF861FBC}"/>
    <dgm:cxn modelId="{2BDA9229-DC84-D448-BF70-9C6B7825CB04}" type="presOf" srcId="{7A51A1DE-CE30-9A4D-81A0-34E2872D0000}" destId="{CFD11061-60A5-1C49-8C5E-A9FEE8F1E115}" srcOrd="0" destOrd="0" presId="urn:microsoft.com/office/officeart/2008/layout/HorizontalMultiLevelHierarchy"/>
    <dgm:cxn modelId="{422B85DC-D1DA-4743-B644-C3849B7075A4}" srcId="{75E1DBAA-E90E-B84F-B49E-3255FC6856E4}" destId="{82028D4E-48DF-7B4B-8A7F-395CE5104B90}" srcOrd="1" destOrd="0" parTransId="{828455C0-ECBE-574B-9385-ECEB6789C634}" sibTransId="{85E7C3AA-197C-A248-9282-6145E4C0C39B}"/>
    <dgm:cxn modelId="{0948634A-2BD3-C149-9BCE-CB563512541F}" type="presOf" srcId="{D7667FFB-09F1-2A42-8527-F29F12ABB38D}" destId="{2A444F53-BED1-7E4A-9AEA-FFDE073A17FE}" srcOrd="1" destOrd="0" presId="urn:microsoft.com/office/officeart/2008/layout/HorizontalMultiLevelHierarchy"/>
    <dgm:cxn modelId="{0A3C4EF7-F05A-3D4E-9803-0EC54E355B2E}" srcId="{75E1DBAA-E90E-B84F-B49E-3255FC6856E4}" destId="{BA326490-7CB5-4241-AEBC-75A616B76038}" srcOrd="0" destOrd="0" parTransId="{802247FB-D612-4843-909E-107726A7274E}" sibTransId="{6C4389B5-057E-EA45-A71A-19C9DC4C5B50}"/>
    <dgm:cxn modelId="{8929E4C2-3DAC-0645-8F10-61CD856522A1}" type="presOf" srcId="{D7667FFB-09F1-2A42-8527-F29F12ABB38D}" destId="{2A334A37-B761-AA43-B72F-AE121A56547D}" srcOrd="0" destOrd="0" presId="urn:microsoft.com/office/officeart/2008/layout/HorizontalMultiLevelHierarchy"/>
    <dgm:cxn modelId="{A795DC6D-6694-8D44-8C69-D299DB1D3D90}" type="presOf" srcId="{D200E696-C5D5-534F-ADBF-C901545E1F44}" destId="{667B242A-3B91-8344-9248-BC8F87B68069}" srcOrd="0" destOrd="0" presId="urn:microsoft.com/office/officeart/2008/layout/HorizontalMultiLevelHierarchy"/>
    <dgm:cxn modelId="{267808B6-33C6-A24F-81EA-F79733528A5B}" type="presOf" srcId="{41FCDA1D-6827-9A4F-899A-320E55D5076A}" destId="{6F2C4A7F-4311-8942-9530-A2E524FAE998}" srcOrd="1" destOrd="0" presId="urn:microsoft.com/office/officeart/2008/layout/HorizontalMultiLevelHierarchy"/>
    <dgm:cxn modelId="{8C908144-80A4-1C49-90FB-1FD70A1A87BC}" type="presOf" srcId="{82028D4E-48DF-7B4B-8A7F-395CE5104B90}" destId="{7D1A8EB9-038B-084C-8147-6F8DCEEEFF55}" srcOrd="0" destOrd="0" presId="urn:microsoft.com/office/officeart/2008/layout/HorizontalMultiLevelHierarchy"/>
    <dgm:cxn modelId="{69392357-9DA4-0B4C-9C7B-6FD3A6B9F642}" type="presOf" srcId="{68E06BFB-5046-1642-917E-857E17CE9988}" destId="{378EE273-73CE-8D44-9FD9-DB623E560732}" srcOrd="0" destOrd="0" presId="urn:microsoft.com/office/officeart/2008/layout/HorizontalMultiLevelHierarchy"/>
    <dgm:cxn modelId="{F9E863F7-E3FD-A84D-A7BA-0130DB8B2F35}" type="presOf" srcId="{7A51A1DE-CE30-9A4D-81A0-34E2872D0000}" destId="{2E794125-65BA-2646-B951-EB96CC4C7F48}" srcOrd="1" destOrd="0" presId="urn:microsoft.com/office/officeart/2008/layout/HorizontalMultiLevelHierarchy"/>
    <dgm:cxn modelId="{FD33B0A2-2E6C-F64F-89EF-F013E6233854}" type="presOf" srcId="{802247FB-D612-4843-909E-107726A7274E}" destId="{4BB12B07-E0B0-244B-9AFA-4076452CCB4D}" srcOrd="0" destOrd="0" presId="urn:microsoft.com/office/officeart/2008/layout/HorizontalMultiLevelHierarchy"/>
    <dgm:cxn modelId="{9B753B67-E510-8E40-8A14-07FB308B6D66}" type="presOf" srcId="{41FCDA1D-6827-9A4F-899A-320E55D5076A}" destId="{6D13C5EC-EE81-9D46-B8A7-DD0DABB0BBC1}" srcOrd="0" destOrd="0" presId="urn:microsoft.com/office/officeart/2008/layout/HorizontalMultiLevelHierarchy"/>
    <dgm:cxn modelId="{DB5BED69-96FE-0540-B970-A1118A912B56}" srcId="{4DDF7A48-542B-6E43-B471-68675C3F9720}" destId="{75E1DBAA-E90E-B84F-B49E-3255FC6856E4}" srcOrd="0" destOrd="0" parTransId="{7A413A66-C815-FE42-A876-827471D1880D}" sibTransId="{5BD84E8E-E434-F14D-BD13-75B51EFCB764}"/>
    <dgm:cxn modelId="{8C8DAE05-9052-C04A-868D-A640E427CE78}" type="presOf" srcId="{828455C0-ECBE-574B-9385-ECEB6789C634}" destId="{23733020-5743-2F44-A870-DAEDC6367CA6}" srcOrd="1" destOrd="0" presId="urn:microsoft.com/office/officeart/2008/layout/HorizontalMultiLevelHierarchy"/>
    <dgm:cxn modelId="{5B279146-A43B-EA4A-978E-3EC58E6B8B74}" srcId="{75E1DBAA-E90E-B84F-B49E-3255FC6856E4}" destId="{403FC450-5BAD-9247-91B6-22FEA7D097D0}" srcOrd="4" destOrd="0" parTransId="{41FCDA1D-6827-9A4F-899A-320E55D5076A}" sibTransId="{05875B15-EEE4-7C46-8793-2843B01A2866}"/>
    <dgm:cxn modelId="{4889CB5B-A0CC-8D4E-A66D-D42AE5033290}" type="presOf" srcId="{BA326490-7CB5-4241-AEBC-75A616B76038}" destId="{6CDD8727-9E98-9A4C-AC89-D6FB3600A855}" srcOrd="0" destOrd="0" presId="urn:microsoft.com/office/officeart/2008/layout/HorizontalMultiLevelHierarchy"/>
    <dgm:cxn modelId="{D0B943FB-C252-6F42-9351-C5862722A4F2}" type="presOf" srcId="{17EBB363-36E6-E347-8DB6-286FF56F7B1F}" destId="{1C3962CD-1089-7A4E-95D1-CCEE6EACF18D}" srcOrd="0" destOrd="0" presId="urn:microsoft.com/office/officeart/2008/layout/HorizontalMultiLevelHierarchy"/>
    <dgm:cxn modelId="{124AAA4F-BE4B-834C-AAEE-8E85808957CC}" type="presOf" srcId="{75E1DBAA-E90E-B84F-B49E-3255FC6856E4}" destId="{A9824C5C-BD26-F742-AEF7-5AE97C32B338}" srcOrd="0" destOrd="0" presId="urn:microsoft.com/office/officeart/2008/layout/HorizontalMultiLevelHierarchy"/>
    <dgm:cxn modelId="{571BC259-1D6F-CB4A-A66B-1D4BE0B811E3}" srcId="{75E1DBAA-E90E-B84F-B49E-3255FC6856E4}" destId="{17EBB363-36E6-E347-8DB6-286FF56F7B1F}" srcOrd="5" destOrd="0" parTransId="{0A2A7C7B-5F9D-524F-8CC8-1F266B4AFE37}" sibTransId="{09E38C10-0F4F-FD4C-814B-CF728D2AC3D6}"/>
    <dgm:cxn modelId="{889DF1B9-0742-DC44-B37E-813719695006}" type="presParOf" srcId="{896A19C3-08B4-B340-A075-D591F0EDB0CE}" destId="{F0057194-E587-9B42-99B8-96333D6BF2D0}" srcOrd="0" destOrd="0" presId="urn:microsoft.com/office/officeart/2008/layout/HorizontalMultiLevelHierarchy"/>
    <dgm:cxn modelId="{6BBE233A-8C2D-1F40-A558-792B0708AF33}" type="presParOf" srcId="{F0057194-E587-9B42-99B8-96333D6BF2D0}" destId="{A9824C5C-BD26-F742-AEF7-5AE97C32B338}" srcOrd="0" destOrd="0" presId="urn:microsoft.com/office/officeart/2008/layout/HorizontalMultiLevelHierarchy"/>
    <dgm:cxn modelId="{39BD5CF5-5860-4A4C-99ED-5683EC178FA9}" type="presParOf" srcId="{F0057194-E587-9B42-99B8-96333D6BF2D0}" destId="{5FF01D6B-2890-754C-85BC-C845F8F1C5AB}" srcOrd="1" destOrd="0" presId="urn:microsoft.com/office/officeart/2008/layout/HorizontalMultiLevelHierarchy"/>
    <dgm:cxn modelId="{29158C1E-8EAF-B542-A630-B4B3E0B1C389}" type="presParOf" srcId="{5FF01D6B-2890-754C-85BC-C845F8F1C5AB}" destId="{4BB12B07-E0B0-244B-9AFA-4076452CCB4D}" srcOrd="0" destOrd="0" presId="urn:microsoft.com/office/officeart/2008/layout/HorizontalMultiLevelHierarchy"/>
    <dgm:cxn modelId="{24A88202-DF93-C648-A996-916F62125046}" type="presParOf" srcId="{4BB12B07-E0B0-244B-9AFA-4076452CCB4D}" destId="{00CCD104-CA0A-7E45-864D-48E202FAA8A1}" srcOrd="0" destOrd="0" presId="urn:microsoft.com/office/officeart/2008/layout/HorizontalMultiLevelHierarchy"/>
    <dgm:cxn modelId="{B8B25968-8CDC-0C44-9988-D013DF6F979E}" type="presParOf" srcId="{5FF01D6B-2890-754C-85BC-C845F8F1C5AB}" destId="{18318E3C-AE27-5748-968F-C49BDB579E87}" srcOrd="1" destOrd="0" presId="urn:microsoft.com/office/officeart/2008/layout/HorizontalMultiLevelHierarchy"/>
    <dgm:cxn modelId="{A4C4FB7A-B8F8-7E49-81D0-1DA353DA3D66}" type="presParOf" srcId="{18318E3C-AE27-5748-968F-C49BDB579E87}" destId="{6CDD8727-9E98-9A4C-AC89-D6FB3600A855}" srcOrd="0" destOrd="0" presId="urn:microsoft.com/office/officeart/2008/layout/HorizontalMultiLevelHierarchy"/>
    <dgm:cxn modelId="{6E9EE4B6-FD16-774C-B9E2-ED10063DC414}" type="presParOf" srcId="{18318E3C-AE27-5748-968F-C49BDB579E87}" destId="{6FE4D031-2608-674D-8628-8DD3E29F9C35}" srcOrd="1" destOrd="0" presId="urn:microsoft.com/office/officeart/2008/layout/HorizontalMultiLevelHierarchy"/>
    <dgm:cxn modelId="{13CA01DE-5B91-F44C-958C-A57ED66B236A}" type="presParOf" srcId="{5FF01D6B-2890-754C-85BC-C845F8F1C5AB}" destId="{9E7CDE60-DBCC-DA4D-8910-535E32E9F7E0}" srcOrd="2" destOrd="0" presId="urn:microsoft.com/office/officeart/2008/layout/HorizontalMultiLevelHierarchy"/>
    <dgm:cxn modelId="{AC9CB156-E146-5D44-8C63-9E7B68656890}" type="presParOf" srcId="{9E7CDE60-DBCC-DA4D-8910-535E32E9F7E0}" destId="{23733020-5743-2F44-A870-DAEDC6367CA6}" srcOrd="0" destOrd="0" presId="urn:microsoft.com/office/officeart/2008/layout/HorizontalMultiLevelHierarchy"/>
    <dgm:cxn modelId="{291B2BC2-D37B-F547-82D1-45C6F32FDB89}" type="presParOf" srcId="{5FF01D6B-2890-754C-85BC-C845F8F1C5AB}" destId="{85D6356B-0AA6-0947-B160-6AAC97855D27}" srcOrd="3" destOrd="0" presId="urn:microsoft.com/office/officeart/2008/layout/HorizontalMultiLevelHierarchy"/>
    <dgm:cxn modelId="{25682B08-A66C-3A44-AEDA-F17AF8E72087}" type="presParOf" srcId="{85D6356B-0AA6-0947-B160-6AAC97855D27}" destId="{7D1A8EB9-038B-084C-8147-6F8DCEEEFF55}" srcOrd="0" destOrd="0" presId="urn:microsoft.com/office/officeart/2008/layout/HorizontalMultiLevelHierarchy"/>
    <dgm:cxn modelId="{24D29D38-9909-5149-8BA3-40255584424B}" type="presParOf" srcId="{85D6356B-0AA6-0947-B160-6AAC97855D27}" destId="{F6D01E01-90E9-C44E-8F73-C3050AFAFF8C}" srcOrd="1" destOrd="0" presId="urn:microsoft.com/office/officeart/2008/layout/HorizontalMultiLevelHierarchy"/>
    <dgm:cxn modelId="{0C3782E8-D37A-B643-949A-12114C23F453}" type="presParOf" srcId="{5FF01D6B-2890-754C-85BC-C845F8F1C5AB}" destId="{2A334A37-B761-AA43-B72F-AE121A56547D}" srcOrd="4" destOrd="0" presId="urn:microsoft.com/office/officeart/2008/layout/HorizontalMultiLevelHierarchy"/>
    <dgm:cxn modelId="{A6FE0682-680C-3841-A625-F0291305DB08}" type="presParOf" srcId="{2A334A37-B761-AA43-B72F-AE121A56547D}" destId="{2A444F53-BED1-7E4A-9AEA-FFDE073A17FE}" srcOrd="0" destOrd="0" presId="urn:microsoft.com/office/officeart/2008/layout/HorizontalMultiLevelHierarchy"/>
    <dgm:cxn modelId="{8BEB94D0-D4EA-9549-B123-5FEC05024507}" type="presParOf" srcId="{5FF01D6B-2890-754C-85BC-C845F8F1C5AB}" destId="{6BA051D9-D0F8-7B43-8F3C-9933A981B28C}" srcOrd="5" destOrd="0" presId="urn:microsoft.com/office/officeart/2008/layout/HorizontalMultiLevelHierarchy"/>
    <dgm:cxn modelId="{0EEEE7F0-14BE-2A40-B815-24E875D56D93}" type="presParOf" srcId="{6BA051D9-D0F8-7B43-8F3C-9933A981B28C}" destId="{378EE273-73CE-8D44-9FD9-DB623E560732}" srcOrd="0" destOrd="0" presId="urn:microsoft.com/office/officeart/2008/layout/HorizontalMultiLevelHierarchy"/>
    <dgm:cxn modelId="{E797B98A-A430-FC40-B38B-4BD6782880FC}" type="presParOf" srcId="{6BA051D9-D0F8-7B43-8F3C-9933A981B28C}" destId="{5333EF04-F576-AF4B-9863-CF8572D31D03}" srcOrd="1" destOrd="0" presId="urn:microsoft.com/office/officeart/2008/layout/HorizontalMultiLevelHierarchy"/>
    <dgm:cxn modelId="{9313B127-406B-9945-9D78-05F79D13C5BD}" type="presParOf" srcId="{5FF01D6B-2890-754C-85BC-C845F8F1C5AB}" destId="{CFD11061-60A5-1C49-8C5E-A9FEE8F1E115}" srcOrd="6" destOrd="0" presId="urn:microsoft.com/office/officeart/2008/layout/HorizontalMultiLevelHierarchy"/>
    <dgm:cxn modelId="{645A68F7-E92F-0445-BFBC-7303479829A5}" type="presParOf" srcId="{CFD11061-60A5-1C49-8C5E-A9FEE8F1E115}" destId="{2E794125-65BA-2646-B951-EB96CC4C7F48}" srcOrd="0" destOrd="0" presId="urn:microsoft.com/office/officeart/2008/layout/HorizontalMultiLevelHierarchy"/>
    <dgm:cxn modelId="{F339356B-404B-6445-8F9E-FA4A6BFFF76A}" type="presParOf" srcId="{5FF01D6B-2890-754C-85BC-C845F8F1C5AB}" destId="{77EC4C09-8C06-0C4A-A8EC-6387E9698BA0}" srcOrd="7" destOrd="0" presId="urn:microsoft.com/office/officeart/2008/layout/HorizontalMultiLevelHierarchy"/>
    <dgm:cxn modelId="{C33247AD-F3F3-424A-AE42-9032FA2B4A5E}" type="presParOf" srcId="{77EC4C09-8C06-0C4A-A8EC-6387E9698BA0}" destId="{667B242A-3B91-8344-9248-BC8F87B68069}" srcOrd="0" destOrd="0" presId="urn:microsoft.com/office/officeart/2008/layout/HorizontalMultiLevelHierarchy"/>
    <dgm:cxn modelId="{A3100921-95B9-0247-A455-78C1342C63C2}" type="presParOf" srcId="{77EC4C09-8C06-0C4A-A8EC-6387E9698BA0}" destId="{B88C8E3F-BDD7-DF4F-9FCC-2E911973DF2C}" srcOrd="1" destOrd="0" presId="urn:microsoft.com/office/officeart/2008/layout/HorizontalMultiLevelHierarchy"/>
    <dgm:cxn modelId="{3B19357F-483F-6D42-BDE8-FFA57FE485AB}" type="presParOf" srcId="{5FF01D6B-2890-754C-85BC-C845F8F1C5AB}" destId="{6D13C5EC-EE81-9D46-B8A7-DD0DABB0BBC1}" srcOrd="8" destOrd="0" presId="urn:microsoft.com/office/officeart/2008/layout/HorizontalMultiLevelHierarchy"/>
    <dgm:cxn modelId="{D6EA0F3C-3181-F14D-93FF-E747B4C3941F}" type="presParOf" srcId="{6D13C5EC-EE81-9D46-B8A7-DD0DABB0BBC1}" destId="{6F2C4A7F-4311-8942-9530-A2E524FAE998}" srcOrd="0" destOrd="0" presId="urn:microsoft.com/office/officeart/2008/layout/HorizontalMultiLevelHierarchy"/>
    <dgm:cxn modelId="{72279771-EC34-7D41-98CC-8FF9CE5D9AC7}" type="presParOf" srcId="{5FF01D6B-2890-754C-85BC-C845F8F1C5AB}" destId="{3B40F1E9-AEBA-7F42-BC8D-4440B94029D9}" srcOrd="9" destOrd="0" presId="urn:microsoft.com/office/officeart/2008/layout/HorizontalMultiLevelHierarchy"/>
    <dgm:cxn modelId="{6D17BBFA-F7B2-7047-9E29-F6E16C1C9A88}" type="presParOf" srcId="{3B40F1E9-AEBA-7F42-BC8D-4440B94029D9}" destId="{01D4E8E2-0CDE-7547-8562-A1795827BB73}" srcOrd="0" destOrd="0" presId="urn:microsoft.com/office/officeart/2008/layout/HorizontalMultiLevelHierarchy"/>
    <dgm:cxn modelId="{051BE761-1CAF-8B48-8B0C-4EE98E38D94B}" type="presParOf" srcId="{3B40F1E9-AEBA-7F42-BC8D-4440B94029D9}" destId="{7BAA4ECC-92C7-034F-8258-054FAD8B3ED4}" srcOrd="1" destOrd="0" presId="urn:microsoft.com/office/officeart/2008/layout/HorizontalMultiLevelHierarchy"/>
    <dgm:cxn modelId="{86A771CF-E39D-9C4D-B17C-004F8AE7DE1F}" type="presParOf" srcId="{5FF01D6B-2890-754C-85BC-C845F8F1C5AB}" destId="{82E4608D-5FF2-844C-A374-E64B5CBB00D8}" srcOrd="10" destOrd="0" presId="urn:microsoft.com/office/officeart/2008/layout/HorizontalMultiLevelHierarchy"/>
    <dgm:cxn modelId="{F739841D-81D5-9843-B663-F41A18D04222}" type="presParOf" srcId="{82E4608D-5FF2-844C-A374-E64B5CBB00D8}" destId="{0A237EA2-3F41-9E48-B108-80191D1138C2}" srcOrd="0" destOrd="0" presId="urn:microsoft.com/office/officeart/2008/layout/HorizontalMultiLevelHierarchy"/>
    <dgm:cxn modelId="{5708A41C-7068-C346-BAE9-33C5A7BA6C9B}" type="presParOf" srcId="{5FF01D6B-2890-754C-85BC-C845F8F1C5AB}" destId="{A1590DEB-0321-F94F-9C20-EFCFC9DA1B2B}" srcOrd="11" destOrd="0" presId="urn:microsoft.com/office/officeart/2008/layout/HorizontalMultiLevelHierarchy"/>
    <dgm:cxn modelId="{B1A065EA-E76B-8B4F-8FA9-3E3DE791A0A0}" type="presParOf" srcId="{A1590DEB-0321-F94F-9C20-EFCFC9DA1B2B}" destId="{1C3962CD-1089-7A4E-95D1-CCEE6EACF18D}" srcOrd="0" destOrd="0" presId="urn:microsoft.com/office/officeart/2008/layout/HorizontalMultiLevelHierarchy"/>
    <dgm:cxn modelId="{FC4CEAFD-D887-E846-9FFE-A43D4FD601F5}" type="presParOf" srcId="{A1590DEB-0321-F94F-9C20-EFCFC9DA1B2B}" destId="{708FB042-4097-744E-AE3A-407B582E15A0}"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DF7A48-542B-6E43-B471-68675C3F9720}"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BA326490-7CB5-4241-AEBC-75A616B76038}">
      <dgm:prSet phldrT="[Text]" custT="1"/>
      <dgm:spPr>
        <a:solidFill>
          <a:srgbClr val="C4BD97"/>
        </a:solidFill>
        <a:ln>
          <a:solidFill>
            <a:srgbClr val="000000"/>
          </a:solidFill>
        </a:ln>
      </dgm:spPr>
      <dgm:t>
        <a:bodyPr/>
        <a:lstStyle/>
        <a:p>
          <a:r>
            <a:rPr lang="en-US" sz="1200" dirty="0" smtClean="0">
              <a:solidFill>
                <a:srgbClr val="000000"/>
              </a:solidFill>
              <a:latin typeface="Cambria"/>
              <a:cs typeface="Cambria"/>
            </a:rPr>
            <a:t>Non-Discretionary SGF = $2,148,442</a:t>
          </a:r>
          <a:endParaRPr lang="en-US" sz="1200" dirty="0">
            <a:solidFill>
              <a:srgbClr val="000000"/>
            </a:solidFill>
            <a:latin typeface="Cambria"/>
            <a:cs typeface="Cambria"/>
          </a:endParaRPr>
        </a:p>
      </dgm:t>
    </dgm:pt>
    <dgm:pt modelId="{802247FB-D612-4843-909E-107726A7274E}" type="parTrans" cxnId="{0A3C4EF7-F05A-3D4E-9803-0EC54E355B2E}">
      <dgm:prSet/>
      <dgm:spPr/>
      <dgm:t>
        <a:bodyPr/>
        <a:lstStyle/>
        <a:p>
          <a:endParaRPr lang="en-US" dirty="0">
            <a:latin typeface="Cambria"/>
            <a:cs typeface="Cambria"/>
          </a:endParaRPr>
        </a:p>
      </dgm:t>
    </dgm:pt>
    <dgm:pt modelId="{6C4389B5-057E-EA45-A71A-19C9DC4C5B50}" type="sibTrans" cxnId="{0A3C4EF7-F05A-3D4E-9803-0EC54E355B2E}">
      <dgm:prSet/>
      <dgm:spPr/>
      <dgm:t>
        <a:bodyPr/>
        <a:lstStyle/>
        <a:p>
          <a:endParaRPr lang="en-US">
            <a:latin typeface="Cambria"/>
            <a:cs typeface="Cambria"/>
          </a:endParaRPr>
        </a:p>
      </dgm:t>
    </dgm:pt>
    <dgm:pt modelId="{82028D4E-48DF-7B4B-8A7F-395CE5104B90}">
      <dgm:prSet phldrT="[Text]" custT="1"/>
      <dgm:spPr>
        <a:solidFill>
          <a:srgbClr val="C4BD97"/>
        </a:solidFill>
        <a:ln>
          <a:solidFill>
            <a:srgbClr val="000000"/>
          </a:solidFill>
        </a:ln>
      </dgm:spPr>
      <dgm:t>
        <a:bodyPr/>
        <a:lstStyle/>
        <a:p>
          <a:r>
            <a:rPr lang="en-US" sz="1200" dirty="0" smtClean="0">
              <a:solidFill>
                <a:srgbClr val="000000"/>
              </a:solidFill>
              <a:latin typeface="Cambria"/>
              <a:cs typeface="Cambria"/>
            </a:rPr>
            <a:t>Non-Discretionary IAT = $221,502</a:t>
          </a:r>
          <a:endParaRPr lang="en-US" sz="1200" dirty="0">
            <a:solidFill>
              <a:srgbClr val="000000"/>
            </a:solidFill>
            <a:latin typeface="Cambria"/>
            <a:cs typeface="Cambria"/>
          </a:endParaRPr>
        </a:p>
      </dgm:t>
    </dgm:pt>
    <dgm:pt modelId="{828455C0-ECBE-574B-9385-ECEB6789C634}" type="parTrans" cxnId="{422B85DC-D1DA-4743-B644-C3849B7075A4}">
      <dgm:prSet/>
      <dgm:spPr/>
      <dgm:t>
        <a:bodyPr/>
        <a:lstStyle/>
        <a:p>
          <a:endParaRPr lang="en-US" dirty="0">
            <a:latin typeface="Cambria"/>
            <a:cs typeface="Cambria"/>
          </a:endParaRPr>
        </a:p>
      </dgm:t>
    </dgm:pt>
    <dgm:pt modelId="{85E7C3AA-197C-A248-9282-6145E4C0C39B}" type="sibTrans" cxnId="{422B85DC-D1DA-4743-B644-C3849B7075A4}">
      <dgm:prSet/>
      <dgm:spPr/>
      <dgm:t>
        <a:bodyPr/>
        <a:lstStyle/>
        <a:p>
          <a:endParaRPr lang="en-US">
            <a:latin typeface="Cambria"/>
            <a:cs typeface="Cambria"/>
          </a:endParaRPr>
        </a:p>
      </dgm:t>
    </dgm:pt>
    <dgm:pt modelId="{68E06BFB-5046-1642-917E-857E17CE9988}">
      <dgm:prSet custT="1"/>
      <dgm:spPr>
        <a:solidFill>
          <a:srgbClr val="C4BD97"/>
        </a:solidFill>
        <a:ln>
          <a:solidFill>
            <a:srgbClr val="000000"/>
          </a:solidFill>
        </a:ln>
      </dgm:spPr>
      <dgm:t>
        <a:bodyPr/>
        <a:lstStyle/>
        <a:p>
          <a:r>
            <a:rPr lang="en-US" sz="1200" dirty="0" smtClean="0">
              <a:solidFill>
                <a:srgbClr val="000000"/>
              </a:solidFill>
              <a:latin typeface="Cambria"/>
              <a:cs typeface="Cambria"/>
            </a:rPr>
            <a:t>Non-Discretionary FSGR = $1,270,613</a:t>
          </a:r>
          <a:endParaRPr lang="en-US" sz="1200" dirty="0">
            <a:solidFill>
              <a:srgbClr val="000000"/>
            </a:solidFill>
            <a:latin typeface="Cambria"/>
            <a:cs typeface="Cambria"/>
          </a:endParaRPr>
        </a:p>
      </dgm:t>
    </dgm:pt>
    <dgm:pt modelId="{D7667FFB-09F1-2A42-8527-F29F12ABB38D}" type="parTrans" cxnId="{4A0964C3-0AEC-0A4C-97CA-5462A0FE6EE7}">
      <dgm:prSet/>
      <dgm:spPr/>
      <dgm:t>
        <a:bodyPr/>
        <a:lstStyle/>
        <a:p>
          <a:endParaRPr lang="en-US" dirty="0">
            <a:latin typeface="Cambria"/>
            <a:cs typeface="Cambria"/>
          </a:endParaRPr>
        </a:p>
      </dgm:t>
    </dgm:pt>
    <dgm:pt modelId="{74CBD8BD-7BFB-5746-A26C-132A23FAB625}" type="sibTrans" cxnId="{4A0964C3-0AEC-0A4C-97CA-5462A0FE6EE7}">
      <dgm:prSet/>
      <dgm:spPr/>
      <dgm:t>
        <a:bodyPr/>
        <a:lstStyle/>
        <a:p>
          <a:endParaRPr lang="en-US">
            <a:latin typeface="Cambria"/>
            <a:cs typeface="Cambria"/>
          </a:endParaRPr>
        </a:p>
      </dgm:t>
    </dgm:pt>
    <dgm:pt modelId="{75E1DBAA-E90E-B84F-B49E-3255FC6856E4}">
      <dgm:prSet phldrT="[Text]" custT="1"/>
      <dgm:spPr>
        <a:solidFill>
          <a:srgbClr val="0F253E"/>
        </a:solidFill>
        <a:ln>
          <a:solidFill>
            <a:srgbClr val="000000"/>
          </a:solidFill>
        </a:ln>
      </dgm:spPr>
      <dgm:t>
        <a:bodyPr anchor="ctr"/>
        <a:lstStyle/>
        <a:p>
          <a:pPr>
            <a:lnSpc>
              <a:spcPct val="100000"/>
            </a:lnSpc>
          </a:pPr>
          <a:r>
            <a:rPr lang="en-US" sz="1400" dirty="0" smtClean="0">
              <a:latin typeface="Cambria"/>
              <a:cs typeface="Cambria"/>
            </a:rPr>
            <a:t>FY25 Recommended</a:t>
          </a:r>
        </a:p>
        <a:p>
          <a:pPr>
            <a:lnSpc>
              <a:spcPct val="100000"/>
            </a:lnSpc>
          </a:pPr>
          <a:r>
            <a:rPr lang="en-US" sz="1400" dirty="0" smtClean="0">
              <a:latin typeface="Cambria"/>
              <a:cs typeface="Cambria"/>
            </a:rPr>
            <a:t>Non-Discretionary — $11,058,338</a:t>
          </a:r>
          <a:endParaRPr lang="en-US" sz="1400" dirty="0">
            <a:latin typeface="Cambria"/>
            <a:cs typeface="Cambria"/>
          </a:endParaRPr>
        </a:p>
      </dgm:t>
    </dgm:pt>
    <dgm:pt modelId="{5BD84E8E-E434-F14D-BD13-75B51EFCB764}" type="sibTrans" cxnId="{DB5BED69-96FE-0540-B970-A1118A912B56}">
      <dgm:prSet/>
      <dgm:spPr/>
      <dgm:t>
        <a:bodyPr/>
        <a:lstStyle/>
        <a:p>
          <a:endParaRPr lang="en-US">
            <a:latin typeface="Cambria"/>
            <a:cs typeface="Cambria"/>
          </a:endParaRPr>
        </a:p>
      </dgm:t>
    </dgm:pt>
    <dgm:pt modelId="{7A413A66-C815-FE42-A876-827471D1880D}" type="parTrans" cxnId="{DB5BED69-96FE-0540-B970-A1118A912B56}">
      <dgm:prSet/>
      <dgm:spPr/>
      <dgm:t>
        <a:bodyPr/>
        <a:lstStyle/>
        <a:p>
          <a:endParaRPr lang="en-US">
            <a:latin typeface="Cambria"/>
            <a:cs typeface="Cambria"/>
          </a:endParaRPr>
        </a:p>
      </dgm:t>
    </dgm:pt>
    <dgm:pt modelId="{D3826A41-D8A7-F545-A4C9-88A1986056C7}">
      <dgm:prSet custT="1"/>
      <dgm:spPr>
        <a:solidFill>
          <a:srgbClr val="C5BE97"/>
        </a:solidFill>
        <a:ln>
          <a:solidFill>
            <a:srgbClr val="000000"/>
          </a:solidFill>
        </a:ln>
      </dgm:spPr>
      <dgm:t>
        <a:bodyPr/>
        <a:lstStyle/>
        <a:p>
          <a:r>
            <a:rPr lang="en-US" sz="1200" dirty="0" smtClean="0">
              <a:solidFill>
                <a:srgbClr val="000000"/>
              </a:solidFill>
              <a:latin typeface="Cambria"/>
              <a:cs typeface="Cambria"/>
            </a:rPr>
            <a:t>Non-Discretionary DEDS = $0</a:t>
          </a:r>
          <a:endParaRPr lang="en-US" sz="1200" dirty="0">
            <a:solidFill>
              <a:srgbClr val="000000"/>
            </a:solidFill>
            <a:latin typeface="Cambria"/>
            <a:cs typeface="Cambria"/>
          </a:endParaRPr>
        </a:p>
      </dgm:t>
    </dgm:pt>
    <dgm:pt modelId="{78E1B85A-B86F-6C4A-B698-5E157131F37D}" type="parTrans" cxnId="{96EA75EA-2B0B-4B49-9C8B-0CC875F3BC76}">
      <dgm:prSet/>
      <dgm:spPr/>
      <dgm:t>
        <a:bodyPr/>
        <a:lstStyle/>
        <a:p>
          <a:endParaRPr lang="en-US" dirty="0"/>
        </a:p>
      </dgm:t>
    </dgm:pt>
    <dgm:pt modelId="{9489E118-0B7E-5145-8749-94C3D7A211C8}" type="sibTrans" cxnId="{96EA75EA-2B0B-4B49-9C8B-0CC875F3BC76}">
      <dgm:prSet/>
      <dgm:spPr/>
      <dgm:t>
        <a:bodyPr/>
        <a:lstStyle/>
        <a:p>
          <a:endParaRPr lang="en-US"/>
        </a:p>
      </dgm:t>
    </dgm:pt>
    <dgm:pt modelId="{42F9CD3C-5768-AF4C-A2ED-F90BAE26DCEF}">
      <dgm:prSet custT="1"/>
      <dgm:spPr>
        <a:solidFill>
          <a:srgbClr val="C5BE97"/>
        </a:solidFill>
        <a:ln>
          <a:solidFill>
            <a:srgbClr val="000000"/>
          </a:solidFill>
        </a:ln>
      </dgm:spPr>
      <dgm:t>
        <a:bodyPr/>
        <a:lstStyle/>
        <a:p>
          <a:r>
            <a:rPr lang="en-US" sz="1200" dirty="0" smtClean="0">
              <a:solidFill>
                <a:srgbClr val="000000"/>
              </a:solidFill>
              <a:latin typeface="Cambria"/>
              <a:cs typeface="Cambria"/>
            </a:rPr>
            <a:t>Non-Discretionary FED = $7,417,782</a:t>
          </a:r>
          <a:endParaRPr lang="en-US" sz="1200" dirty="0">
            <a:solidFill>
              <a:srgbClr val="000000"/>
            </a:solidFill>
            <a:latin typeface="Cambria"/>
            <a:cs typeface="Cambria"/>
          </a:endParaRPr>
        </a:p>
      </dgm:t>
    </dgm:pt>
    <dgm:pt modelId="{4C2AE1CC-14E9-244E-89D8-D4756D35991A}" type="parTrans" cxnId="{BF642EDA-01DD-BF4D-B077-49DAAEB7CC1B}">
      <dgm:prSet/>
      <dgm:spPr/>
      <dgm:t>
        <a:bodyPr/>
        <a:lstStyle/>
        <a:p>
          <a:endParaRPr lang="en-US" dirty="0"/>
        </a:p>
      </dgm:t>
    </dgm:pt>
    <dgm:pt modelId="{3D19FC1A-DD56-E042-81D0-95B75F7F3343}" type="sibTrans" cxnId="{BF642EDA-01DD-BF4D-B077-49DAAEB7CC1B}">
      <dgm:prSet/>
      <dgm:spPr/>
      <dgm:t>
        <a:bodyPr/>
        <a:lstStyle/>
        <a:p>
          <a:endParaRPr lang="en-US"/>
        </a:p>
      </dgm:t>
    </dgm:pt>
    <dgm:pt modelId="{FADD3564-9552-6D48-ACCB-344B0EB7845C}">
      <dgm:prSet custT="1"/>
      <dgm:spPr>
        <a:solidFill>
          <a:srgbClr val="C5BE97"/>
        </a:solidFill>
        <a:ln>
          <a:solidFill>
            <a:srgbClr val="000000"/>
          </a:solidFill>
        </a:ln>
      </dgm:spPr>
      <dgm:t>
        <a:bodyPr/>
        <a:lstStyle/>
        <a:p>
          <a:r>
            <a:rPr lang="en-US" sz="1200" dirty="0" smtClean="0">
              <a:solidFill>
                <a:srgbClr val="000000"/>
              </a:solidFill>
              <a:latin typeface="Cambria"/>
              <a:cs typeface="Cambria"/>
            </a:rPr>
            <a:t>Non-Discretionary T.O. = 0</a:t>
          </a:r>
          <a:endParaRPr lang="en-US" sz="1200" dirty="0">
            <a:solidFill>
              <a:srgbClr val="000000"/>
            </a:solidFill>
            <a:latin typeface="Cambria"/>
            <a:cs typeface="Cambria"/>
          </a:endParaRPr>
        </a:p>
      </dgm:t>
    </dgm:pt>
    <dgm:pt modelId="{774050B8-8540-8045-942B-8793ED076817}" type="parTrans" cxnId="{2FA8A714-97FF-0B46-9A49-CEE59935D0C4}">
      <dgm:prSet/>
      <dgm:spPr/>
      <dgm:t>
        <a:bodyPr/>
        <a:lstStyle/>
        <a:p>
          <a:endParaRPr lang="en-US" dirty="0"/>
        </a:p>
      </dgm:t>
    </dgm:pt>
    <dgm:pt modelId="{D1AA582C-FE74-9D42-BFB9-B722C5727A9A}" type="sibTrans" cxnId="{2FA8A714-97FF-0B46-9A49-CEE59935D0C4}">
      <dgm:prSet/>
      <dgm:spPr/>
      <dgm:t>
        <a:bodyPr/>
        <a:lstStyle/>
        <a:p>
          <a:endParaRPr lang="en-US"/>
        </a:p>
      </dgm:t>
    </dgm:pt>
    <dgm:pt modelId="{896A19C3-08B4-B340-A075-D591F0EDB0CE}" type="pres">
      <dgm:prSet presAssocID="{4DDF7A48-542B-6E43-B471-68675C3F9720}" presName="Name0" presStyleCnt="0">
        <dgm:presLayoutVars>
          <dgm:chPref val="1"/>
          <dgm:dir val="rev"/>
          <dgm:animOne val="branch"/>
          <dgm:animLvl val="lvl"/>
          <dgm:resizeHandles val="exact"/>
        </dgm:presLayoutVars>
      </dgm:prSet>
      <dgm:spPr/>
      <dgm:t>
        <a:bodyPr/>
        <a:lstStyle/>
        <a:p>
          <a:endParaRPr lang="en-US"/>
        </a:p>
      </dgm:t>
    </dgm:pt>
    <dgm:pt modelId="{F0057194-E587-9B42-99B8-96333D6BF2D0}" type="pres">
      <dgm:prSet presAssocID="{75E1DBAA-E90E-B84F-B49E-3255FC6856E4}" presName="root1" presStyleCnt="0"/>
      <dgm:spPr/>
    </dgm:pt>
    <dgm:pt modelId="{A9824C5C-BD26-F742-AEF7-5AE97C32B338}" type="pres">
      <dgm:prSet presAssocID="{75E1DBAA-E90E-B84F-B49E-3255FC6856E4}" presName="LevelOneTextNode" presStyleLbl="node0" presStyleIdx="0" presStyleCnt="1" custScaleX="191572" custLinFactNeighborX="35922" custLinFactNeighborY="0">
        <dgm:presLayoutVars>
          <dgm:chPref val="3"/>
        </dgm:presLayoutVars>
      </dgm:prSet>
      <dgm:spPr/>
      <dgm:t>
        <a:bodyPr/>
        <a:lstStyle/>
        <a:p>
          <a:endParaRPr lang="en-US"/>
        </a:p>
      </dgm:t>
    </dgm:pt>
    <dgm:pt modelId="{5FF01D6B-2890-754C-85BC-C845F8F1C5AB}" type="pres">
      <dgm:prSet presAssocID="{75E1DBAA-E90E-B84F-B49E-3255FC6856E4}" presName="level2hierChild" presStyleCnt="0"/>
      <dgm:spPr/>
    </dgm:pt>
    <dgm:pt modelId="{4BB12B07-E0B0-244B-9AFA-4076452CCB4D}" type="pres">
      <dgm:prSet presAssocID="{802247FB-D612-4843-909E-107726A7274E}" presName="conn2-1" presStyleLbl="parChTrans1D2" presStyleIdx="0" presStyleCnt="6"/>
      <dgm:spPr/>
      <dgm:t>
        <a:bodyPr/>
        <a:lstStyle/>
        <a:p>
          <a:endParaRPr lang="en-US"/>
        </a:p>
      </dgm:t>
    </dgm:pt>
    <dgm:pt modelId="{00CCD104-CA0A-7E45-864D-48E202FAA8A1}" type="pres">
      <dgm:prSet presAssocID="{802247FB-D612-4843-909E-107726A7274E}" presName="connTx" presStyleLbl="parChTrans1D2" presStyleIdx="0" presStyleCnt="6"/>
      <dgm:spPr/>
      <dgm:t>
        <a:bodyPr/>
        <a:lstStyle/>
        <a:p>
          <a:endParaRPr lang="en-US"/>
        </a:p>
      </dgm:t>
    </dgm:pt>
    <dgm:pt modelId="{18318E3C-AE27-5748-968F-C49BDB579E87}" type="pres">
      <dgm:prSet presAssocID="{BA326490-7CB5-4241-AEBC-75A616B76038}" presName="root2" presStyleCnt="0"/>
      <dgm:spPr/>
    </dgm:pt>
    <dgm:pt modelId="{6CDD8727-9E98-9A4C-AC89-D6FB3600A855}" type="pres">
      <dgm:prSet presAssocID="{BA326490-7CB5-4241-AEBC-75A616B76038}" presName="LevelTwoTextNode" presStyleLbl="node2" presStyleIdx="0" presStyleCnt="6">
        <dgm:presLayoutVars>
          <dgm:chPref val="3"/>
        </dgm:presLayoutVars>
      </dgm:prSet>
      <dgm:spPr/>
      <dgm:t>
        <a:bodyPr/>
        <a:lstStyle/>
        <a:p>
          <a:endParaRPr lang="en-US"/>
        </a:p>
      </dgm:t>
    </dgm:pt>
    <dgm:pt modelId="{6FE4D031-2608-674D-8628-8DD3E29F9C35}" type="pres">
      <dgm:prSet presAssocID="{BA326490-7CB5-4241-AEBC-75A616B76038}" presName="level3hierChild" presStyleCnt="0"/>
      <dgm:spPr/>
    </dgm:pt>
    <dgm:pt modelId="{9E7CDE60-DBCC-DA4D-8910-535E32E9F7E0}" type="pres">
      <dgm:prSet presAssocID="{828455C0-ECBE-574B-9385-ECEB6789C634}" presName="conn2-1" presStyleLbl="parChTrans1D2" presStyleIdx="1" presStyleCnt="6"/>
      <dgm:spPr/>
      <dgm:t>
        <a:bodyPr/>
        <a:lstStyle/>
        <a:p>
          <a:endParaRPr lang="en-US"/>
        </a:p>
      </dgm:t>
    </dgm:pt>
    <dgm:pt modelId="{23733020-5743-2F44-A870-DAEDC6367CA6}" type="pres">
      <dgm:prSet presAssocID="{828455C0-ECBE-574B-9385-ECEB6789C634}" presName="connTx" presStyleLbl="parChTrans1D2" presStyleIdx="1" presStyleCnt="6"/>
      <dgm:spPr/>
      <dgm:t>
        <a:bodyPr/>
        <a:lstStyle/>
        <a:p>
          <a:endParaRPr lang="en-US"/>
        </a:p>
      </dgm:t>
    </dgm:pt>
    <dgm:pt modelId="{85D6356B-0AA6-0947-B160-6AAC97855D27}" type="pres">
      <dgm:prSet presAssocID="{82028D4E-48DF-7B4B-8A7F-395CE5104B90}" presName="root2" presStyleCnt="0"/>
      <dgm:spPr/>
    </dgm:pt>
    <dgm:pt modelId="{7D1A8EB9-038B-084C-8147-6F8DCEEEFF55}" type="pres">
      <dgm:prSet presAssocID="{82028D4E-48DF-7B4B-8A7F-395CE5104B90}" presName="LevelTwoTextNode" presStyleLbl="node2" presStyleIdx="1" presStyleCnt="6">
        <dgm:presLayoutVars>
          <dgm:chPref val="3"/>
        </dgm:presLayoutVars>
      </dgm:prSet>
      <dgm:spPr/>
      <dgm:t>
        <a:bodyPr/>
        <a:lstStyle/>
        <a:p>
          <a:endParaRPr lang="en-US"/>
        </a:p>
      </dgm:t>
    </dgm:pt>
    <dgm:pt modelId="{F6D01E01-90E9-C44E-8F73-C3050AFAFF8C}" type="pres">
      <dgm:prSet presAssocID="{82028D4E-48DF-7B4B-8A7F-395CE5104B90}" presName="level3hierChild" presStyleCnt="0"/>
      <dgm:spPr/>
    </dgm:pt>
    <dgm:pt modelId="{2A334A37-B761-AA43-B72F-AE121A56547D}" type="pres">
      <dgm:prSet presAssocID="{D7667FFB-09F1-2A42-8527-F29F12ABB38D}" presName="conn2-1" presStyleLbl="parChTrans1D2" presStyleIdx="2" presStyleCnt="6"/>
      <dgm:spPr/>
      <dgm:t>
        <a:bodyPr/>
        <a:lstStyle/>
        <a:p>
          <a:endParaRPr lang="en-US"/>
        </a:p>
      </dgm:t>
    </dgm:pt>
    <dgm:pt modelId="{2A444F53-BED1-7E4A-9AEA-FFDE073A17FE}" type="pres">
      <dgm:prSet presAssocID="{D7667FFB-09F1-2A42-8527-F29F12ABB38D}" presName="connTx" presStyleLbl="parChTrans1D2" presStyleIdx="2" presStyleCnt="6"/>
      <dgm:spPr/>
      <dgm:t>
        <a:bodyPr/>
        <a:lstStyle/>
        <a:p>
          <a:endParaRPr lang="en-US"/>
        </a:p>
      </dgm:t>
    </dgm:pt>
    <dgm:pt modelId="{6BA051D9-D0F8-7B43-8F3C-9933A981B28C}" type="pres">
      <dgm:prSet presAssocID="{68E06BFB-5046-1642-917E-857E17CE9988}" presName="root2" presStyleCnt="0"/>
      <dgm:spPr/>
    </dgm:pt>
    <dgm:pt modelId="{378EE273-73CE-8D44-9FD9-DB623E560732}" type="pres">
      <dgm:prSet presAssocID="{68E06BFB-5046-1642-917E-857E17CE9988}" presName="LevelTwoTextNode" presStyleLbl="node2" presStyleIdx="2" presStyleCnt="6">
        <dgm:presLayoutVars>
          <dgm:chPref val="3"/>
        </dgm:presLayoutVars>
      </dgm:prSet>
      <dgm:spPr/>
      <dgm:t>
        <a:bodyPr/>
        <a:lstStyle/>
        <a:p>
          <a:endParaRPr lang="en-US"/>
        </a:p>
      </dgm:t>
    </dgm:pt>
    <dgm:pt modelId="{5333EF04-F576-AF4B-9863-CF8572D31D03}" type="pres">
      <dgm:prSet presAssocID="{68E06BFB-5046-1642-917E-857E17CE9988}" presName="level3hierChild" presStyleCnt="0"/>
      <dgm:spPr/>
    </dgm:pt>
    <dgm:pt modelId="{91B2C301-CA8A-4746-8904-04497A139DDE}" type="pres">
      <dgm:prSet presAssocID="{78E1B85A-B86F-6C4A-B698-5E157131F37D}" presName="conn2-1" presStyleLbl="parChTrans1D2" presStyleIdx="3" presStyleCnt="6"/>
      <dgm:spPr/>
      <dgm:t>
        <a:bodyPr/>
        <a:lstStyle/>
        <a:p>
          <a:endParaRPr lang="en-US"/>
        </a:p>
      </dgm:t>
    </dgm:pt>
    <dgm:pt modelId="{6B2EA639-494E-BE44-8C43-BA593350216E}" type="pres">
      <dgm:prSet presAssocID="{78E1B85A-B86F-6C4A-B698-5E157131F37D}" presName="connTx" presStyleLbl="parChTrans1D2" presStyleIdx="3" presStyleCnt="6"/>
      <dgm:spPr/>
      <dgm:t>
        <a:bodyPr/>
        <a:lstStyle/>
        <a:p>
          <a:endParaRPr lang="en-US"/>
        </a:p>
      </dgm:t>
    </dgm:pt>
    <dgm:pt modelId="{A1CE440B-7572-324A-A7B4-A75A349A0899}" type="pres">
      <dgm:prSet presAssocID="{D3826A41-D8A7-F545-A4C9-88A1986056C7}" presName="root2" presStyleCnt="0"/>
      <dgm:spPr/>
    </dgm:pt>
    <dgm:pt modelId="{065EB03F-A2E4-B14B-81BA-1554CC82607B}" type="pres">
      <dgm:prSet presAssocID="{D3826A41-D8A7-F545-A4C9-88A1986056C7}" presName="LevelTwoTextNode" presStyleLbl="node2" presStyleIdx="3" presStyleCnt="6">
        <dgm:presLayoutVars>
          <dgm:chPref val="3"/>
        </dgm:presLayoutVars>
      </dgm:prSet>
      <dgm:spPr/>
      <dgm:t>
        <a:bodyPr/>
        <a:lstStyle/>
        <a:p>
          <a:endParaRPr lang="en-US"/>
        </a:p>
      </dgm:t>
    </dgm:pt>
    <dgm:pt modelId="{70E62657-8996-6241-865F-941F468F9FAA}" type="pres">
      <dgm:prSet presAssocID="{D3826A41-D8A7-F545-A4C9-88A1986056C7}" presName="level3hierChild" presStyleCnt="0"/>
      <dgm:spPr/>
    </dgm:pt>
    <dgm:pt modelId="{37CCB80B-1D12-CC4A-9F4F-8ACE91BEF2BA}" type="pres">
      <dgm:prSet presAssocID="{4C2AE1CC-14E9-244E-89D8-D4756D35991A}" presName="conn2-1" presStyleLbl="parChTrans1D2" presStyleIdx="4" presStyleCnt="6"/>
      <dgm:spPr/>
      <dgm:t>
        <a:bodyPr/>
        <a:lstStyle/>
        <a:p>
          <a:endParaRPr lang="en-US"/>
        </a:p>
      </dgm:t>
    </dgm:pt>
    <dgm:pt modelId="{4B3914B1-71B1-2744-A626-8E0BBD0FC6A0}" type="pres">
      <dgm:prSet presAssocID="{4C2AE1CC-14E9-244E-89D8-D4756D35991A}" presName="connTx" presStyleLbl="parChTrans1D2" presStyleIdx="4" presStyleCnt="6"/>
      <dgm:spPr/>
      <dgm:t>
        <a:bodyPr/>
        <a:lstStyle/>
        <a:p>
          <a:endParaRPr lang="en-US"/>
        </a:p>
      </dgm:t>
    </dgm:pt>
    <dgm:pt modelId="{C36E2EF6-6C87-7149-A2AC-B2CD92BC29DF}" type="pres">
      <dgm:prSet presAssocID="{42F9CD3C-5768-AF4C-A2ED-F90BAE26DCEF}" presName="root2" presStyleCnt="0"/>
      <dgm:spPr/>
    </dgm:pt>
    <dgm:pt modelId="{B9117FB7-99CB-7444-A273-825252065A82}" type="pres">
      <dgm:prSet presAssocID="{42F9CD3C-5768-AF4C-A2ED-F90BAE26DCEF}" presName="LevelTwoTextNode" presStyleLbl="node2" presStyleIdx="4" presStyleCnt="6">
        <dgm:presLayoutVars>
          <dgm:chPref val="3"/>
        </dgm:presLayoutVars>
      </dgm:prSet>
      <dgm:spPr/>
      <dgm:t>
        <a:bodyPr/>
        <a:lstStyle/>
        <a:p>
          <a:endParaRPr lang="en-US"/>
        </a:p>
      </dgm:t>
    </dgm:pt>
    <dgm:pt modelId="{9DC0B5EC-A676-5C4A-89CA-54D690581110}" type="pres">
      <dgm:prSet presAssocID="{42F9CD3C-5768-AF4C-A2ED-F90BAE26DCEF}" presName="level3hierChild" presStyleCnt="0"/>
      <dgm:spPr/>
    </dgm:pt>
    <dgm:pt modelId="{26EA4C2D-5C76-CC45-BF6D-15E718273D04}" type="pres">
      <dgm:prSet presAssocID="{774050B8-8540-8045-942B-8793ED076817}" presName="conn2-1" presStyleLbl="parChTrans1D2" presStyleIdx="5" presStyleCnt="6"/>
      <dgm:spPr/>
      <dgm:t>
        <a:bodyPr/>
        <a:lstStyle/>
        <a:p>
          <a:endParaRPr lang="en-US"/>
        </a:p>
      </dgm:t>
    </dgm:pt>
    <dgm:pt modelId="{1B4980DE-DB23-DA46-BBD1-89A036DA0C76}" type="pres">
      <dgm:prSet presAssocID="{774050B8-8540-8045-942B-8793ED076817}" presName="connTx" presStyleLbl="parChTrans1D2" presStyleIdx="5" presStyleCnt="6"/>
      <dgm:spPr/>
      <dgm:t>
        <a:bodyPr/>
        <a:lstStyle/>
        <a:p>
          <a:endParaRPr lang="en-US"/>
        </a:p>
      </dgm:t>
    </dgm:pt>
    <dgm:pt modelId="{188A6B10-3772-0340-89DB-947E4DDE7738}" type="pres">
      <dgm:prSet presAssocID="{FADD3564-9552-6D48-ACCB-344B0EB7845C}" presName="root2" presStyleCnt="0"/>
      <dgm:spPr/>
    </dgm:pt>
    <dgm:pt modelId="{E8021BAD-B20C-EC4D-8146-7CC63F416528}" type="pres">
      <dgm:prSet presAssocID="{FADD3564-9552-6D48-ACCB-344B0EB7845C}" presName="LevelTwoTextNode" presStyleLbl="node2" presStyleIdx="5" presStyleCnt="6">
        <dgm:presLayoutVars>
          <dgm:chPref val="3"/>
        </dgm:presLayoutVars>
      </dgm:prSet>
      <dgm:spPr/>
      <dgm:t>
        <a:bodyPr/>
        <a:lstStyle/>
        <a:p>
          <a:endParaRPr lang="en-US"/>
        </a:p>
      </dgm:t>
    </dgm:pt>
    <dgm:pt modelId="{4398EECD-4F69-C044-87AF-43766716CCD0}" type="pres">
      <dgm:prSet presAssocID="{FADD3564-9552-6D48-ACCB-344B0EB7845C}" presName="level3hierChild" presStyleCnt="0"/>
      <dgm:spPr/>
    </dgm:pt>
  </dgm:ptLst>
  <dgm:cxnLst>
    <dgm:cxn modelId="{D9535A82-862D-7A4A-BEA8-293677B4727E}" type="presOf" srcId="{4DDF7A48-542B-6E43-B471-68675C3F9720}" destId="{896A19C3-08B4-B340-A075-D591F0EDB0CE}" srcOrd="0" destOrd="0" presId="urn:microsoft.com/office/officeart/2008/layout/HorizontalMultiLevelHierarchy"/>
    <dgm:cxn modelId="{E40447AD-5938-AE47-A89F-BFC8F1E58FD3}" type="presOf" srcId="{78E1B85A-B86F-6C4A-B698-5E157131F37D}" destId="{91B2C301-CA8A-4746-8904-04497A139DDE}" srcOrd="0" destOrd="0" presId="urn:microsoft.com/office/officeart/2008/layout/HorizontalMultiLevelHierarchy"/>
    <dgm:cxn modelId="{FA5C3EA8-6C62-3A44-95F0-A8FFA1036D8B}" type="presOf" srcId="{D7667FFB-09F1-2A42-8527-F29F12ABB38D}" destId="{2A334A37-B761-AA43-B72F-AE121A56547D}" srcOrd="0" destOrd="0" presId="urn:microsoft.com/office/officeart/2008/layout/HorizontalMultiLevelHierarchy"/>
    <dgm:cxn modelId="{E0BB92B1-8ABD-6343-8242-7A6B7BD51074}" type="presOf" srcId="{4C2AE1CC-14E9-244E-89D8-D4756D35991A}" destId="{37CCB80B-1D12-CC4A-9F4F-8ACE91BEF2BA}" srcOrd="0" destOrd="0" presId="urn:microsoft.com/office/officeart/2008/layout/HorizontalMultiLevelHierarchy"/>
    <dgm:cxn modelId="{0A3C4EF7-F05A-3D4E-9803-0EC54E355B2E}" srcId="{75E1DBAA-E90E-B84F-B49E-3255FC6856E4}" destId="{BA326490-7CB5-4241-AEBC-75A616B76038}" srcOrd="0" destOrd="0" parTransId="{802247FB-D612-4843-909E-107726A7274E}" sibTransId="{6C4389B5-057E-EA45-A71A-19C9DC4C5B50}"/>
    <dgm:cxn modelId="{B08C6E18-8CDA-F84F-A591-4F52DD993C60}" type="presOf" srcId="{828455C0-ECBE-574B-9385-ECEB6789C634}" destId="{23733020-5743-2F44-A870-DAEDC6367CA6}" srcOrd="1" destOrd="0" presId="urn:microsoft.com/office/officeart/2008/layout/HorizontalMultiLevelHierarchy"/>
    <dgm:cxn modelId="{7D757D8C-E544-F94B-9D57-5E7338DAAFC5}" type="presOf" srcId="{D7667FFB-09F1-2A42-8527-F29F12ABB38D}" destId="{2A444F53-BED1-7E4A-9AEA-FFDE073A17FE}" srcOrd="1" destOrd="0" presId="urn:microsoft.com/office/officeart/2008/layout/HorizontalMultiLevelHierarchy"/>
    <dgm:cxn modelId="{DB5BED69-96FE-0540-B970-A1118A912B56}" srcId="{4DDF7A48-542B-6E43-B471-68675C3F9720}" destId="{75E1DBAA-E90E-B84F-B49E-3255FC6856E4}" srcOrd="0" destOrd="0" parTransId="{7A413A66-C815-FE42-A876-827471D1880D}" sibTransId="{5BD84E8E-E434-F14D-BD13-75B51EFCB764}"/>
    <dgm:cxn modelId="{6C761474-7A5C-2F4E-92EE-D58F329EDD08}" type="presOf" srcId="{D3826A41-D8A7-F545-A4C9-88A1986056C7}" destId="{065EB03F-A2E4-B14B-81BA-1554CC82607B}" srcOrd="0" destOrd="0" presId="urn:microsoft.com/office/officeart/2008/layout/HorizontalMultiLevelHierarchy"/>
    <dgm:cxn modelId="{D53E1ECF-C1AA-6E44-AF6E-00337ACAEF8D}" type="presOf" srcId="{BA326490-7CB5-4241-AEBC-75A616B76038}" destId="{6CDD8727-9E98-9A4C-AC89-D6FB3600A855}" srcOrd="0" destOrd="0" presId="urn:microsoft.com/office/officeart/2008/layout/HorizontalMultiLevelHierarchy"/>
    <dgm:cxn modelId="{BEB130DC-6663-D242-9E79-4F0670BA97D9}" type="presOf" srcId="{774050B8-8540-8045-942B-8793ED076817}" destId="{1B4980DE-DB23-DA46-BBD1-89A036DA0C76}" srcOrd="1" destOrd="0" presId="urn:microsoft.com/office/officeart/2008/layout/HorizontalMultiLevelHierarchy"/>
    <dgm:cxn modelId="{4BFFBCB9-0E9A-1643-A58E-BC6D582668A4}" type="presOf" srcId="{4C2AE1CC-14E9-244E-89D8-D4756D35991A}" destId="{4B3914B1-71B1-2744-A626-8E0BBD0FC6A0}" srcOrd="1" destOrd="0" presId="urn:microsoft.com/office/officeart/2008/layout/HorizontalMultiLevelHierarchy"/>
    <dgm:cxn modelId="{4A0964C3-0AEC-0A4C-97CA-5462A0FE6EE7}" srcId="{75E1DBAA-E90E-B84F-B49E-3255FC6856E4}" destId="{68E06BFB-5046-1642-917E-857E17CE9988}" srcOrd="2" destOrd="0" parTransId="{D7667FFB-09F1-2A42-8527-F29F12ABB38D}" sibTransId="{74CBD8BD-7BFB-5746-A26C-132A23FAB625}"/>
    <dgm:cxn modelId="{B2E8DCA1-1431-3145-BFF5-3F52FFDA16D3}" type="presOf" srcId="{FADD3564-9552-6D48-ACCB-344B0EB7845C}" destId="{E8021BAD-B20C-EC4D-8146-7CC63F416528}" srcOrd="0" destOrd="0" presId="urn:microsoft.com/office/officeart/2008/layout/HorizontalMultiLevelHierarchy"/>
    <dgm:cxn modelId="{422B85DC-D1DA-4743-B644-C3849B7075A4}" srcId="{75E1DBAA-E90E-B84F-B49E-3255FC6856E4}" destId="{82028D4E-48DF-7B4B-8A7F-395CE5104B90}" srcOrd="1" destOrd="0" parTransId="{828455C0-ECBE-574B-9385-ECEB6789C634}" sibTransId="{85E7C3AA-197C-A248-9282-6145E4C0C39B}"/>
    <dgm:cxn modelId="{D1347ED7-F79D-3C49-8A5A-BD07AE1F0A5F}" type="presOf" srcId="{802247FB-D612-4843-909E-107726A7274E}" destId="{00CCD104-CA0A-7E45-864D-48E202FAA8A1}" srcOrd="1" destOrd="0" presId="urn:microsoft.com/office/officeart/2008/layout/HorizontalMultiLevelHierarchy"/>
    <dgm:cxn modelId="{B10BC032-DB3D-8B43-904F-6DB3662C0748}" type="presOf" srcId="{68E06BFB-5046-1642-917E-857E17CE9988}" destId="{378EE273-73CE-8D44-9FD9-DB623E560732}" srcOrd="0" destOrd="0" presId="urn:microsoft.com/office/officeart/2008/layout/HorizontalMultiLevelHierarchy"/>
    <dgm:cxn modelId="{FAEDB619-788F-7247-8074-644921544214}" type="presOf" srcId="{828455C0-ECBE-574B-9385-ECEB6789C634}" destId="{9E7CDE60-DBCC-DA4D-8910-535E32E9F7E0}" srcOrd="0" destOrd="0" presId="urn:microsoft.com/office/officeart/2008/layout/HorizontalMultiLevelHierarchy"/>
    <dgm:cxn modelId="{2FA8A714-97FF-0B46-9A49-CEE59935D0C4}" srcId="{75E1DBAA-E90E-B84F-B49E-3255FC6856E4}" destId="{FADD3564-9552-6D48-ACCB-344B0EB7845C}" srcOrd="5" destOrd="0" parTransId="{774050B8-8540-8045-942B-8793ED076817}" sibTransId="{D1AA582C-FE74-9D42-BFB9-B722C5727A9A}"/>
    <dgm:cxn modelId="{96EA75EA-2B0B-4B49-9C8B-0CC875F3BC76}" srcId="{75E1DBAA-E90E-B84F-B49E-3255FC6856E4}" destId="{D3826A41-D8A7-F545-A4C9-88A1986056C7}" srcOrd="3" destOrd="0" parTransId="{78E1B85A-B86F-6C4A-B698-5E157131F37D}" sibTransId="{9489E118-0B7E-5145-8749-94C3D7A211C8}"/>
    <dgm:cxn modelId="{C640E923-BE49-7344-ACBB-F190A7891CAD}" type="presOf" srcId="{82028D4E-48DF-7B4B-8A7F-395CE5104B90}" destId="{7D1A8EB9-038B-084C-8147-6F8DCEEEFF55}" srcOrd="0" destOrd="0" presId="urn:microsoft.com/office/officeart/2008/layout/HorizontalMultiLevelHierarchy"/>
    <dgm:cxn modelId="{4CC9977B-EA8E-1442-9EBF-DE1E4AC06760}" type="presOf" srcId="{78E1B85A-B86F-6C4A-B698-5E157131F37D}" destId="{6B2EA639-494E-BE44-8C43-BA593350216E}" srcOrd="1" destOrd="0" presId="urn:microsoft.com/office/officeart/2008/layout/HorizontalMultiLevelHierarchy"/>
    <dgm:cxn modelId="{417D82EA-0E01-134A-90C5-9641B0CEC0E6}" type="presOf" srcId="{75E1DBAA-E90E-B84F-B49E-3255FC6856E4}" destId="{A9824C5C-BD26-F742-AEF7-5AE97C32B338}" srcOrd="0" destOrd="0" presId="urn:microsoft.com/office/officeart/2008/layout/HorizontalMultiLevelHierarchy"/>
    <dgm:cxn modelId="{74F492BC-D3D1-DC45-857E-C60786C6734E}" type="presOf" srcId="{774050B8-8540-8045-942B-8793ED076817}" destId="{26EA4C2D-5C76-CC45-BF6D-15E718273D04}" srcOrd="0" destOrd="0" presId="urn:microsoft.com/office/officeart/2008/layout/HorizontalMultiLevelHierarchy"/>
    <dgm:cxn modelId="{BF642EDA-01DD-BF4D-B077-49DAAEB7CC1B}" srcId="{75E1DBAA-E90E-B84F-B49E-3255FC6856E4}" destId="{42F9CD3C-5768-AF4C-A2ED-F90BAE26DCEF}" srcOrd="4" destOrd="0" parTransId="{4C2AE1CC-14E9-244E-89D8-D4756D35991A}" sibTransId="{3D19FC1A-DD56-E042-81D0-95B75F7F3343}"/>
    <dgm:cxn modelId="{7AC3751B-8993-754E-AC64-D1293C47E10A}" type="presOf" srcId="{42F9CD3C-5768-AF4C-A2ED-F90BAE26DCEF}" destId="{B9117FB7-99CB-7444-A273-825252065A82}" srcOrd="0" destOrd="0" presId="urn:microsoft.com/office/officeart/2008/layout/HorizontalMultiLevelHierarchy"/>
    <dgm:cxn modelId="{89D40FE4-6E97-9547-8749-B2BA65C4F690}" type="presOf" srcId="{802247FB-D612-4843-909E-107726A7274E}" destId="{4BB12B07-E0B0-244B-9AFA-4076452CCB4D}" srcOrd="0" destOrd="0" presId="urn:microsoft.com/office/officeart/2008/layout/HorizontalMultiLevelHierarchy"/>
    <dgm:cxn modelId="{892727CF-737E-A445-A042-644E8C0418AD}" type="presParOf" srcId="{896A19C3-08B4-B340-A075-D591F0EDB0CE}" destId="{F0057194-E587-9B42-99B8-96333D6BF2D0}" srcOrd="0" destOrd="0" presId="urn:microsoft.com/office/officeart/2008/layout/HorizontalMultiLevelHierarchy"/>
    <dgm:cxn modelId="{EBD4C360-E911-2645-B690-E3E5956E6104}" type="presParOf" srcId="{F0057194-E587-9B42-99B8-96333D6BF2D0}" destId="{A9824C5C-BD26-F742-AEF7-5AE97C32B338}" srcOrd="0" destOrd="0" presId="urn:microsoft.com/office/officeart/2008/layout/HorizontalMultiLevelHierarchy"/>
    <dgm:cxn modelId="{A72991FD-0F38-CE43-8BD4-5AB3EA04ED65}" type="presParOf" srcId="{F0057194-E587-9B42-99B8-96333D6BF2D0}" destId="{5FF01D6B-2890-754C-85BC-C845F8F1C5AB}" srcOrd="1" destOrd="0" presId="urn:microsoft.com/office/officeart/2008/layout/HorizontalMultiLevelHierarchy"/>
    <dgm:cxn modelId="{4826B1E4-B74F-F249-B63C-57B0ED087D3A}" type="presParOf" srcId="{5FF01D6B-2890-754C-85BC-C845F8F1C5AB}" destId="{4BB12B07-E0B0-244B-9AFA-4076452CCB4D}" srcOrd="0" destOrd="0" presId="urn:microsoft.com/office/officeart/2008/layout/HorizontalMultiLevelHierarchy"/>
    <dgm:cxn modelId="{39349074-96C7-284E-95CB-E996E94FD62C}" type="presParOf" srcId="{4BB12B07-E0B0-244B-9AFA-4076452CCB4D}" destId="{00CCD104-CA0A-7E45-864D-48E202FAA8A1}" srcOrd="0" destOrd="0" presId="urn:microsoft.com/office/officeart/2008/layout/HorizontalMultiLevelHierarchy"/>
    <dgm:cxn modelId="{2FE2940D-2377-E942-A992-CF9A2E38F549}" type="presParOf" srcId="{5FF01D6B-2890-754C-85BC-C845F8F1C5AB}" destId="{18318E3C-AE27-5748-968F-C49BDB579E87}" srcOrd="1" destOrd="0" presId="urn:microsoft.com/office/officeart/2008/layout/HorizontalMultiLevelHierarchy"/>
    <dgm:cxn modelId="{2280D29E-5167-CC46-8575-8FDBC50619AB}" type="presParOf" srcId="{18318E3C-AE27-5748-968F-C49BDB579E87}" destId="{6CDD8727-9E98-9A4C-AC89-D6FB3600A855}" srcOrd="0" destOrd="0" presId="urn:microsoft.com/office/officeart/2008/layout/HorizontalMultiLevelHierarchy"/>
    <dgm:cxn modelId="{5448A41A-C480-D24A-A01D-429ED61BEF4D}" type="presParOf" srcId="{18318E3C-AE27-5748-968F-C49BDB579E87}" destId="{6FE4D031-2608-674D-8628-8DD3E29F9C35}" srcOrd="1" destOrd="0" presId="urn:microsoft.com/office/officeart/2008/layout/HorizontalMultiLevelHierarchy"/>
    <dgm:cxn modelId="{3EACFD62-233A-3D4F-B838-7BDA76C0B24D}" type="presParOf" srcId="{5FF01D6B-2890-754C-85BC-C845F8F1C5AB}" destId="{9E7CDE60-DBCC-DA4D-8910-535E32E9F7E0}" srcOrd="2" destOrd="0" presId="urn:microsoft.com/office/officeart/2008/layout/HorizontalMultiLevelHierarchy"/>
    <dgm:cxn modelId="{649771D1-69AE-FE48-B338-A31FB8B07C98}" type="presParOf" srcId="{9E7CDE60-DBCC-DA4D-8910-535E32E9F7E0}" destId="{23733020-5743-2F44-A870-DAEDC6367CA6}" srcOrd="0" destOrd="0" presId="urn:microsoft.com/office/officeart/2008/layout/HorizontalMultiLevelHierarchy"/>
    <dgm:cxn modelId="{C6401AEA-CA61-9D42-92F8-0906F2110F59}" type="presParOf" srcId="{5FF01D6B-2890-754C-85BC-C845F8F1C5AB}" destId="{85D6356B-0AA6-0947-B160-6AAC97855D27}" srcOrd="3" destOrd="0" presId="urn:microsoft.com/office/officeart/2008/layout/HorizontalMultiLevelHierarchy"/>
    <dgm:cxn modelId="{D8E2B0EA-18D9-4D4E-BA79-BDFD6974DCD1}" type="presParOf" srcId="{85D6356B-0AA6-0947-B160-6AAC97855D27}" destId="{7D1A8EB9-038B-084C-8147-6F8DCEEEFF55}" srcOrd="0" destOrd="0" presId="urn:microsoft.com/office/officeart/2008/layout/HorizontalMultiLevelHierarchy"/>
    <dgm:cxn modelId="{E55B930F-3707-7A44-BB43-D7A3BAB219AF}" type="presParOf" srcId="{85D6356B-0AA6-0947-B160-6AAC97855D27}" destId="{F6D01E01-90E9-C44E-8F73-C3050AFAFF8C}" srcOrd="1" destOrd="0" presId="urn:microsoft.com/office/officeart/2008/layout/HorizontalMultiLevelHierarchy"/>
    <dgm:cxn modelId="{077C3F5C-44D6-C545-94A1-97457CF7362D}" type="presParOf" srcId="{5FF01D6B-2890-754C-85BC-C845F8F1C5AB}" destId="{2A334A37-B761-AA43-B72F-AE121A56547D}" srcOrd="4" destOrd="0" presId="urn:microsoft.com/office/officeart/2008/layout/HorizontalMultiLevelHierarchy"/>
    <dgm:cxn modelId="{3DB84BB8-11C9-E247-98B6-6B485CF439A9}" type="presParOf" srcId="{2A334A37-B761-AA43-B72F-AE121A56547D}" destId="{2A444F53-BED1-7E4A-9AEA-FFDE073A17FE}" srcOrd="0" destOrd="0" presId="urn:microsoft.com/office/officeart/2008/layout/HorizontalMultiLevelHierarchy"/>
    <dgm:cxn modelId="{515E65D2-4B99-5B45-B9EA-BAD48FEFDABD}" type="presParOf" srcId="{5FF01D6B-2890-754C-85BC-C845F8F1C5AB}" destId="{6BA051D9-D0F8-7B43-8F3C-9933A981B28C}" srcOrd="5" destOrd="0" presId="urn:microsoft.com/office/officeart/2008/layout/HorizontalMultiLevelHierarchy"/>
    <dgm:cxn modelId="{F71093BA-2320-7B45-867F-A83A5FC98691}" type="presParOf" srcId="{6BA051D9-D0F8-7B43-8F3C-9933A981B28C}" destId="{378EE273-73CE-8D44-9FD9-DB623E560732}" srcOrd="0" destOrd="0" presId="urn:microsoft.com/office/officeart/2008/layout/HorizontalMultiLevelHierarchy"/>
    <dgm:cxn modelId="{96573028-6209-034C-9C59-C2F3C9C38D47}" type="presParOf" srcId="{6BA051D9-D0F8-7B43-8F3C-9933A981B28C}" destId="{5333EF04-F576-AF4B-9863-CF8572D31D03}" srcOrd="1" destOrd="0" presId="urn:microsoft.com/office/officeart/2008/layout/HorizontalMultiLevelHierarchy"/>
    <dgm:cxn modelId="{12A74DD3-8C8A-E84E-9811-18BBCE5A7CD4}" type="presParOf" srcId="{5FF01D6B-2890-754C-85BC-C845F8F1C5AB}" destId="{91B2C301-CA8A-4746-8904-04497A139DDE}" srcOrd="6" destOrd="0" presId="urn:microsoft.com/office/officeart/2008/layout/HorizontalMultiLevelHierarchy"/>
    <dgm:cxn modelId="{698F424C-8195-3342-8CA0-A3AE450CFDC5}" type="presParOf" srcId="{91B2C301-CA8A-4746-8904-04497A139DDE}" destId="{6B2EA639-494E-BE44-8C43-BA593350216E}" srcOrd="0" destOrd="0" presId="urn:microsoft.com/office/officeart/2008/layout/HorizontalMultiLevelHierarchy"/>
    <dgm:cxn modelId="{392F460A-EBBD-9442-9D50-36C1761906E0}" type="presParOf" srcId="{5FF01D6B-2890-754C-85BC-C845F8F1C5AB}" destId="{A1CE440B-7572-324A-A7B4-A75A349A0899}" srcOrd="7" destOrd="0" presId="urn:microsoft.com/office/officeart/2008/layout/HorizontalMultiLevelHierarchy"/>
    <dgm:cxn modelId="{18A00F86-D9F7-AB4E-AD29-010F015E4441}" type="presParOf" srcId="{A1CE440B-7572-324A-A7B4-A75A349A0899}" destId="{065EB03F-A2E4-B14B-81BA-1554CC82607B}" srcOrd="0" destOrd="0" presId="urn:microsoft.com/office/officeart/2008/layout/HorizontalMultiLevelHierarchy"/>
    <dgm:cxn modelId="{17A93AAE-EF76-D747-818A-15A84488DB41}" type="presParOf" srcId="{A1CE440B-7572-324A-A7B4-A75A349A0899}" destId="{70E62657-8996-6241-865F-941F468F9FAA}" srcOrd="1" destOrd="0" presId="urn:microsoft.com/office/officeart/2008/layout/HorizontalMultiLevelHierarchy"/>
    <dgm:cxn modelId="{DB4EE2C8-04BA-524F-8192-FA99DC8A9C13}" type="presParOf" srcId="{5FF01D6B-2890-754C-85BC-C845F8F1C5AB}" destId="{37CCB80B-1D12-CC4A-9F4F-8ACE91BEF2BA}" srcOrd="8" destOrd="0" presId="urn:microsoft.com/office/officeart/2008/layout/HorizontalMultiLevelHierarchy"/>
    <dgm:cxn modelId="{8E0E3397-F55E-0C45-8D89-91F30EF4D20B}" type="presParOf" srcId="{37CCB80B-1D12-CC4A-9F4F-8ACE91BEF2BA}" destId="{4B3914B1-71B1-2744-A626-8E0BBD0FC6A0}" srcOrd="0" destOrd="0" presId="urn:microsoft.com/office/officeart/2008/layout/HorizontalMultiLevelHierarchy"/>
    <dgm:cxn modelId="{26EFCDA4-1515-B24E-B6E9-264B541E54A7}" type="presParOf" srcId="{5FF01D6B-2890-754C-85BC-C845F8F1C5AB}" destId="{C36E2EF6-6C87-7149-A2AC-B2CD92BC29DF}" srcOrd="9" destOrd="0" presId="urn:microsoft.com/office/officeart/2008/layout/HorizontalMultiLevelHierarchy"/>
    <dgm:cxn modelId="{CB71407F-63A9-3442-A5E7-843B63009073}" type="presParOf" srcId="{C36E2EF6-6C87-7149-A2AC-B2CD92BC29DF}" destId="{B9117FB7-99CB-7444-A273-825252065A82}" srcOrd="0" destOrd="0" presId="urn:microsoft.com/office/officeart/2008/layout/HorizontalMultiLevelHierarchy"/>
    <dgm:cxn modelId="{E96559D8-8C86-5249-8645-8713B9203762}" type="presParOf" srcId="{C36E2EF6-6C87-7149-A2AC-B2CD92BC29DF}" destId="{9DC0B5EC-A676-5C4A-89CA-54D690581110}" srcOrd="1" destOrd="0" presId="urn:microsoft.com/office/officeart/2008/layout/HorizontalMultiLevelHierarchy"/>
    <dgm:cxn modelId="{B647B2BD-2E11-3545-81D7-3EAF20CC089B}" type="presParOf" srcId="{5FF01D6B-2890-754C-85BC-C845F8F1C5AB}" destId="{26EA4C2D-5C76-CC45-BF6D-15E718273D04}" srcOrd="10" destOrd="0" presId="urn:microsoft.com/office/officeart/2008/layout/HorizontalMultiLevelHierarchy"/>
    <dgm:cxn modelId="{BB316B1E-5674-504F-885D-60A843577456}" type="presParOf" srcId="{26EA4C2D-5C76-CC45-BF6D-15E718273D04}" destId="{1B4980DE-DB23-DA46-BBD1-89A036DA0C76}" srcOrd="0" destOrd="0" presId="urn:microsoft.com/office/officeart/2008/layout/HorizontalMultiLevelHierarchy"/>
    <dgm:cxn modelId="{49FB6445-9450-244D-AB1E-50465DA85F51}" type="presParOf" srcId="{5FF01D6B-2890-754C-85BC-C845F8F1C5AB}" destId="{188A6B10-3772-0340-89DB-947E4DDE7738}" srcOrd="11" destOrd="0" presId="urn:microsoft.com/office/officeart/2008/layout/HorizontalMultiLevelHierarchy"/>
    <dgm:cxn modelId="{8B8E34D8-7C5E-DB4B-A30C-4A213E3E3728}" type="presParOf" srcId="{188A6B10-3772-0340-89DB-947E4DDE7738}" destId="{E8021BAD-B20C-EC4D-8146-7CC63F416528}" srcOrd="0" destOrd="0" presId="urn:microsoft.com/office/officeart/2008/layout/HorizontalMultiLevelHierarchy"/>
    <dgm:cxn modelId="{83D1CAC2-4F69-B448-9258-DBA5152E7FD7}" type="presParOf" srcId="{188A6B10-3772-0340-89DB-947E4DDE7738}" destId="{4398EECD-4F69-C044-87AF-43766716CCD0}" srcOrd="1" destOrd="0" presId="urn:microsoft.com/office/officeart/2008/layout/HorizontalMultiLevelHierarchy"/>
  </dgm:cxnLst>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8F31B-18EA-8D48-B6C4-CAE6F8D41D15}">
      <dsp:nvSpPr>
        <dsp:cNvPr id="0" name=""/>
        <dsp:cNvSpPr/>
      </dsp:nvSpPr>
      <dsp:spPr>
        <a:xfrm>
          <a:off x="0" y="0"/>
          <a:ext cx="1887232" cy="655634"/>
        </a:xfrm>
        <a:prstGeom prst="roundRect">
          <a:avLst>
            <a:gd name="adj" fmla="val 10000"/>
          </a:avLst>
        </a:prstGeom>
        <a:solidFill>
          <a:srgbClr val="0F253E"/>
        </a:solidFill>
        <a:ln w="12700" cmpd="sng">
          <a:solidFill>
            <a:srgbClr val="4E81BD"/>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dirty="0">
              <a:solidFill>
                <a:srgbClr val="FFFFFF"/>
              </a:solidFill>
              <a:latin typeface="Cambria"/>
              <a:cs typeface="Cambria"/>
            </a:rPr>
            <a:t>03-130</a:t>
          </a:r>
        </a:p>
        <a:p>
          <a:pPr lvl="0" algn="ctr" defTabSz="444500">
            <a:lnSpc>
              <a:spcPct val="90000"/>
            </a:lnSpc>
            <a:spcBef>
              <a:spcPct val="0"/>
            </a:spcBef>
            <a:spcAft>
              <a:spcPct val="35000"/>
            </a:spcAft>
          </a:pPr>
          <a:r>
            <a:rPr lang="en-US" sz="1000" b="1" kern="1200" dirty="0">
              <a:solidFill>
                <a:srgbClr val="FFFFFF"/>
              </a:solidFill>
              <a:latin typeface="Cambria"/>
              <a:cs typeface="Cambria"/>
            </a:rPr>
            <a:t> Veterans Affairs</a:t>
          </a:r>
        </a:p>
      </dsp:txBody>
      <dsp:txXfrm>
        <a:off x="19203" y="19203"/>
        <a:ext cx="1848826" cy="617228"/>
      </dsp:txXfrm>
    </dsp:sp>
    <dsp:sp modelId="{8732EC4A-4576-F84A-B7D0-B4CC95454C22}">
      <dsp:nvSpPr>
        <dsp:cNvPr id="0" name=""/>
        <dsp:cNvSpPr/>
      </dsp:nvSpPr>
      <dsp:spPr>
        <a:xfrm>
          <a:off x="188723" y="655634"/>
          <a:ext cx="437580" cy="281713"/>
        </a:xfrm>
        <a:custGeom>
          <a:avLst/>
          <a:gdLst/>
          <a:ahLst/>
          <a:cxnLst/>
          <a:rect l="0" t="0" r="0" b="0"/>
          <a:pathLst>
            <a:path>
              <a:moveTo>
                <a:pt x="0" y="0"/>
              </a:moveTo>
              <a:lnTo>
                <a:pt x="0" y="281713"/>
              </a:lnTo>
              <a:lnTo>
                <a:pt x="437580" y="28171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8AB25C-3735-714A-BD14-870547E1A069}">
      <dsp:nvSpPr>
        <dsp:cNvPr id="0" name=""/>
        <dsp:cNvSpPr/>
      </dsp:nvSpPr>
      <dsp:spPr>
        <a:xfrm>
          <a:off x="626303" y="750966"/>
          <a:ext cx="1210822" cy="37276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dirty="0">
              <a:latin typeface="Cambria"/>
              <a:cs typeface="Cambria"/>
            </a:rPr>
            <a:t>Administrative</a:t>
          </a:r>
        </a:p>
      </dsp:txBody>
      <dsp:txXfrm>
        <a:off x="637221" y="761884"/>
        <a:ext cx="1188986" cy="350927"/>
      </dsp:txXfrm>
    </dsp:sp>
    <dsp:sp modelId="{5270BADE-6442-44F2-956C-A5CB80E2AD3D}">
      <dsp:nvSpPr>
        <dsp:cNvPr id="0" name=""/>
        <dsp:cNvSpPr/>
      </dsp:nvSpPr>
      <dsp:spPr>
        <a:xfrm>
          <a:off x="188723" y="655634"/>
          <a:ext cx="469566" cy="871201"/>
        </a:xfrm>
        <a:custGeom>
          <a:avLst/>
          <a:gdLst/>
          <a:ahLst/>
          <a:cxnLst/>
          <a:rect l="0" t="0" r="0" b="0"/>
          <a:pathLst>
            <a:path>
              <a:moveTo>
                <a:pt x="0" y="0"/>
              </a:moveTo>
              <a:lnTo>
                <a:pt x="0" y="871201"/>
              </a:lnTo>
              <a:lnTo>
                <a:pt x="469566" y="87120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E4C30E6-3793-4043-99E9-2D35D32DA067}">
      <dsp:nvSpPr>
        <dsp:cNvPr id="0" name=""/>
        <dsp:cNvSpPr/>
      </dsp:nvSpPr>
      <dsp:spPr>
        <a:xfrm>
          <a:off x="658289" y="1286588"/>
          <a:ext cx="1178836" cy="48049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dirty="0" smtClean="0">
              <a:latin typeface="Cambria"/>
              <a:cs typeface="Cambria"/>
            </a:rPr>
            <a:t>Appeals</a:t>
          </a:r>
          <a:endParaRPr lang="en-US" sz="1000" b="1" kern="1200" dirty="0">
            <a:latin typeface="Cambria"/>
            <a:cs typeface="Cambria"/>
          </a:endParaRPr>
        </a:p>
      </dsp:txBody>
      <dsp:txXfrm>
        <a:off x="672362" y="1300661"/>
        <a:ext cx="1150690" cy="452347"/>
      </dsp:txXfrm>
    </dsp:sp>
    <dsp:sp modelId="{DA1B905F-A4FD-401F-97C9-DDF151E6F247}">
      <dsp:nvSpPr>
        <dsp:cNvPr id="0" name=""/>
        <dsp:cNvSpPr/>
      </dsp:nvSpPr>
      <dsp:spPr>
        <a:xfrm>
          <a:off x="188723" y="655634"/>
          <a:ext cx="487133" cy="1518968"/>
        </a:xfrm>
        <a:custGeom>
          <a:avLst/>
          <a:gdLst/>
          <a:ahLst/>
          <a:cxnLst/>
          <a:rect l="0" t="0" r="0" b="0"/>
          <a:pathLst>
            <a:path>
              <a:moveTo>
                <a:pt x="0" y="0"/>
              </a:moveTo>
              <a:lnTo>
                <a:pt x="0" y="1518968"/>
              </a:lnTo>
              <a:lnTo>
                <a:pt x="487133" y="151896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C7F02D-FE20-41DF-A106-50637591EB47}">
      <dsp:nvSpPr>
        <dsp:cNvPr id="0" name=""/>
        <dsp:cNvSpPr/>
      </dsp:nvSpPr>
      <dsp:spPr>
        <a:xfrm>
          <a:off x="675856" y="1947068"/>
          <a:ext cx="1205363" cy="4550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dirty="0">
              <a:latin typeface="Cambria"/>
              <a:cs typeface="Cambria"/>
            </a:rPr>
            <a:t>Contact Assistance</a:t>
          </a:r>
        </a:p>
      </dsp:txBody>
      <dsp:txXfrm>
        <a:off x="689185" y="1960397"/>
        <a:ext cx="1178705" cy="428411"/>
      </dsp:txXfrm>
    </dsp:sp>
    <dsp:sp modelId="{48812884-8A7D-4982-AB9F-8D5CE18DBC5D}">
      <dsp:nvSpPr>
        <dsp:cNvPr id="0" name=""/>
        <dsp:cNvSpPr/>
      </dsp:nvSpPr>
      <dsp:spPr>
        <a:xfrm>
          <a:off x="188723" y="655634"/>
          <a:ext cx="477605" cy="2150132"/>
        </a:xfrm>
        <a:custGeom>
          <a:avLst/>
          <a:gdLst/>
          <a:ahLst/>
          <a:cxnLst/>
          <a:rect l="0" t="0" r="0" b="0"/>
          <a:pathLst>
            <a:path>
              <a:moveTo>
                <a:pt x="0" y="0"/>
              </a:moveTo>
              <a:lnTo>
                <a:pt x="0" y="2150132"/>
              </a:lnTo>
              <a:lnTo>
                <a:pt x="477605" y="215013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10686B7-7B32-48DA-AC7E-F24FCAD9B843}">
      <dsp:nvSpPr>
        <dsp:cNvPr id="0" name=""/>
        <dsp:cNvSpPr/>
      </dsp:nvSpPr>
      <dsp:spPr>
        <a:xfrm>
          <a:off x="666328" y="2589105"/>
          <a:ext cx="1116348" cy="4333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dirty="0">
              <a:latin typeface="Cambria"/>
              <a:cs typeface="Cambria"/>
            </a:rPr>
            <a:t>State Approval Agency</a:t>
          </a:r>
        </a:p>
      </dsp:txBody>
      <dsp:txXfrm>
        <a:off x="679020" y="2601797"/>
        <a:ext cx="1090964" cy="407938"/>
      </dsp:txXfrm>
    </dsp:sp>
    <dsp:sp modelId="{21EB8739-B40A-4532-B739-DF55D6F67B47}">
      <dsp:nvSpPr>
        <dsp:cNvPr id="0" name=""/>
        <dsp:cNvSpPr/>
      </dsp:nvSpPr>
      <dsp:spPr>
        <a:xfrm>
          <a:off x="188723" y="655634"/>
          <a:ext cx="527679" cy="2785773"/>
        </a:xfrm>
        <a:custGeom>
          <a:avLst/>
          <a:gdLst/>
          <a:ahLst/>
          <a:cxnLst/>
          <a:rect l="0" t="0" r="0" b="0"/>
          <a:pathLst>
            <a:path>
              <a:moveTo>
                <a:pt x="0" y="0"/>
              </a:moveTo>
              <a:lnTo>
                <a:pt x="0" y="2785773"/>
              </a:lnTo>
              <a:lnTo>
                <a:pt x="527679" y="278577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99D7B9-E95E-4FFC-B46C-49EC659569F2}">
      <dsp:nvSpPr>
        <dsp:cNvPr id="0" name=""/>
        <dsp:cNvSpPr/>
      </dsp:nvSpPr>
      <dsp:spPr>
        <a:xfrm>
          <a:off x="716403" y="3199753"/>
          <a:ext cx="1154612" cy="48331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dirty="0">
              <a:latin typeface="Cambria"/>
              <a:cs typeface="Cambria"/>
            </a:rPr>
            <a:t>State Veterans Cemetery</a:t>
          </a:r>
        </a:p>
      </dsp:txBody>
      <dsp:txXfrm>
        <a:off x="730559" y="3213909"/>
        <a:ext cx="1126300" cy="454998"/>
      </dsp:txXfrm>
    </dsp:sp>
    <dsp:sp modelId="{77D225E8-FAB9-8C45-A760-42310E4A1D6A}">
      <dsp:nvSpPr>
        <dsp:cNvPr id="0" name=""/>
        <dsp:cNvSpPr/>
      </dsp:nvSpPr>
      <dsp:spPr>
        <a:xfrm>
          <a:off x="1923859" y="0"/>
          <a:ext cx="1366936" cy="635065"/>
        </a:xfrm>
        <a:prstGeom prst="roundRect">
          <a:avLst>
            <a:gd name="adj" fmla="val 10000"/>
          </a:avLst>
        </a:prstGeom>
        <a:solidFill>
          <a:srgbClr val="0F253E"/>
        </a:solidFill>
        <a:ln w="12700" cmpd="sng">
          <a:solidFill>
            <a:srgbClr val="4E81BD"/>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dirty="0">
              <a:solidFill>
                <a:srgbClr val="FFFFFF"/>
              </a:solidFill>
              <a:latin typeface="Cambria"/>
              <a:cs typeface="Cambria"/>
            </a:rPr>
            <a:t>03-131 </a:t>
          </a:r>
        </a:p>
        <a:p>
          <a:pPr lvl="0" algn="ctr" defTabSz="444500">
            <a:lnSpc>
              <a:spcPct val="90000"/>
            </a:lnSpc>
            <a:spcBef>
              <a:spcPct val="0"/>
            </a:spcBef>
            <a:spcAft>
              <a:spcPct val="35000"/>
            </a:spcAft>
          </a:pPr>
          <a:r>
            <a:rPr lang="en-US" sz="1000" b="1" kern="1200" dirty="0">
              <a:solidFill>
                <a:srgbClr val="FFFFFF"/>
              </a:solidFill>
              <a:latin typeface="Cambria"/>
              <a:cs typeface="Cambria"/>
            </a:rPr>
            <a:t>Louisiana Veterans </a:t>
          </a:r>
          <a:r>
            <a:rPr lang="en-US" sz="1000" b="1" kern="1200" dirty="0" smtClean="0">
              <a:solidFill>
                <a:srgbClr val="FFFFFF"/>
              </a:solidFill>
              <a:latin typeface="Cambria"/>
              <a:cs typeface="Cambria"/>
            </a:rPr>
            <a:t>Home</a:t>
          </a:r>
          <a:endParaRPr lang="en-US" sz="1000" b="1" kern="1200" dirty="0">
            <a:solidFill>
              <a:srgbClr val="FFFFFF"/>
            </a:solidFill>
            <a:latin typeface="Cambria"/>
            <a:cs typeface="Cambria"/>
          </a:endParaRPr>
        </a:p>
      </dsp:txBody>
      <dsp:txXfrm>
        <a:off x="1942459" y="18600"/>
        <a:ext cx="1329736" cy="597865"/>
      </dsp:txXfrm>
    </dsp:sp>
    <dsp:sp modelId="{9D9B35A6-D566-4E5B-A54F-6D99252FFD79}">
      <dsp:nvSpPr>
        <dsp:cNvPr id="0" name=""/>
        <dsp:cNvSpPr/>
      </dsp:nvSpPr>
      <dsp:spPr>
        <a:xfrm>
          <a:off x="3334562" y="0"/>
          <a:ext cx="1192710" cy="663138"/>
        </a:xfrm>
        <a:prstGeom prst="roundRect">
          <a:avLst>
            <a:gd name="adj" fmla="val 10000"/>
          </a:avLst>
        </a:prstGeom>
        <a:solidFill>
          <a:srgbClr val="0F253E"/>
        </a:solidFill>
        <a:ln w="12700" cmpd="sng">
          <a:solidFill>
            <a:srgbClr val="4E81BD"/>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dirty="0">
              <a:solidFill>
                <a:srgbClr val="FFFFFF"/>
              </a:solidFill>
              <a:latin typeface="Cambria"/>
              <a:cs typeface="Cambria"/>
            </a:rPr>
            <a:t>03-132 </a:t>
          </a:r>
        </a:p>
        <a:p>
          <a:pPr lvl="0" algn="ctr" defTabSz="444500">
            <a:lnSpc>
              <a:spcPct val="90000"/>
            </a:lnSpc>
            <a:spcBef>
              <a:spcPct val="0"/>
            </a:spcBef>
            <a:spcAft>
              <a:spcPct val="35000"/>
            </a:spcAft>
          </a:pPr>
          <a:r>
            <a:rPr lang="en-US" sz="1000" b="1" kern="1200" dirty="0">
              <a:solidFill>
                <a:srgbClr val="FFFFFF"/>
              </a:solidFill>
              <a:latin typeface="Cambria"/>
              <a:cs typeface="Cambria"/>
            </a:rPr>
            <a:t>Northeast Louisiana  Veterans </a:t>
          </a:r>
          <a:r>
            <a:rPr lang="en-US" sz="1000" b="1" kern="1200" dirty="0" smtClean="0">
              <a:solidFill>
                <a:srgbClr val="FFFFFF"/>
              </a:solidFill>
              <a:latin typeface="Cambria"/>
              <a:cs typeface="Cambria"/>
            </a:rPr>
            <a:t>Home</a:t>
          </a:r>
          <a:endParaRPr lang="en-US" sz="1000" b="1" kern="1200" dirty="0">
            <a:solidFill>
              <a:srgbClr val="FFFFFF"/>
            </a:solidFill>
            <a:latin typeface="Cambria"/>
            <a:cs typeface="Cambria"/>
          </a:endParaRPr>
        </a:p>
      </dsp:txBody>
      <dsp:txXfrm>
        <a:off x="3353985" y="19423"/>
        <a:ext cx="1153864" cy="624292"/>
      </dsp:txXfrm>
    </dsp:sp>
    <dsp:sp modelId="{EA0CB3E4-B457-4EAD-8B35-276573568378}">
      <dsp:nvSpPr>
        <dsp:cNvPr id="0" name=""/>
        <dsp:cNvSpPr/>
      </dsp:nvSpPr>
      <dsp:spPr>
        <a:xfrm>
          <a:off x="4565123" y="0"/>
          <a:ext cx="1096563" cy="646594"/>
        </a:xfrm>
        <a:prstGeom prst="roundRect">
          <a:avLst>
            <a:gd name="adj" fmla="val 10000"/>
          </a:avLst>
        </a:prstGeom>
        <a:solidFill>
          <a:srgbClr val="0F253E"/>
        </a:solidFill>
        <a:ln w="12700" cmpd="sng">
          <a:solidFill>
            <a:srgbClr val="4E81BD"/>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dirty="0">
              <a:solidFill>
                <a:srgbClr val="FFFFFF"/>
              </a:solidFill>
              <a:latin typeface="Cambria"/>
              <a:cs typeface="Cambria"/>
            </a:rPr>
            <a:t>03-134</a:t>
          </a:r>
        </a:p>
        <a:p>
          <a:pPr lvl="0" algn="ctr" defTabSz="444500">
            <a:lnSpc>
              <a:spcPct val="90000"/>
            </a:lnSpc>
            <a:spcBef>
              <a:spcPct val="0"/>
            </a:spcBef>
            <a:spcAft>
              <a:spcPct val="35000"/>
            </a:spcAft>
          </a:pPr>
          <a:r>
            <a:rPr lang="en-US" sz="1000" b="1" kern="1200" dirty="0">
              <a:solidFill>
                <a:srgbClr val="FFFFFF"/>
              </a:solidFill>
              <a:latin typeface="Cambria"/>
              <a:cs typeface="Cambria"/>
            </a:rPr>
            <a:t> Southwest Louisiana  Veterans Home</a:t>
          </a:r>
        </a:p>
      </dsp:txBody>
      <dsp:txXfrm>
        <a:off x="4584061" y="18938"/>
        <a:ext cx="1058687" cy="608718"/>
      </dsp:txXfrm>
    </dsp:sp>
    <dsp:sp modelId="{256B41E9-F425-4330-98A5-BEDD563FE4AD}">
      <dsp:nvSpPr>
        <dsp:cNvPr id="0" name=""/>
        <dsp:cNvSpPr/>
      </dsp:nvSpPr>
      <dsp:spPr>
        <a:xfrm>
          <a:off x="5698519" y="0"/>
          <a:ext cx="1129744" cy="661512"/>
        </a:xfrm>
        <a:prstGeom prst="roundRect">
          <a:avLst>
            <a:gd name="adj" fmla="val 10000"/>
          </a:avLst>
        </a:prstGeom>
        <a:solidFill>
          <a:srgbClr val="0F253E"/>
        </a:solidFill>
        <a:ln w="12700" cmpd="sng">
          <a:solidFill>
            <a:srgbClr val="4E81BD"/>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dirty="0">
              <a:solidFill>
                <a:srgbClr val="FFFFFF"/>
              </a:solidFill>
              <a:latin typeface="Cambria"/>
              <a:cs typeface="Cambria"/>
            </a:rPr>
            <a:t>03-135 </a:t>
          </a:r>
        </a:p>
        <a:p>
          <a:pPr lvl="0" algn="ctr" defTabSz="444500">
            <a:lnSpc>
              <a:spcPct val="90000"/>
            </a:lnSpc>
            <a:spcBef>
              <a:spcPct val="0"/>
            </a:spcBef>
            <a:spcAft>
              <a:spcPct val="35000"/>
            </a:spcAft>
          </a:pPr>
          <a:r>
            <a:rPr lang="en-US" sz="1000" b="1" kern="1200" dirty="0">
              <a:solidFill>
                <a:srgbClr val="FFFFFF"/>
              </a:solidFill>
              <a:latin typeface="Cambria"/>
              <a:cs typeface="Cambria"/>
            </a:rPr>
            <a:t>Northwest Louisiana  Veterans Home</a:t>
          </a:r>
        </a:p>
      </dsp:txBody>
      <dsp:txXfrm>
        <a:off x="5717894" y="19375"/>
        <a:ext cx="1090994" cy="622762"/>
      </dsp:txXfrm>
    </dsp:sp>
    <dsp:sp modelId="{FE96F1F8-F622-4178-BD8E-90537F3AD7B1}">
      <dsp:nvSpPr>
        <dsp:cNvPr id="0" name=""/>
        <dsp:cNvSpPr/>
      </dsp:nvSpPr>
      <dsp:spPr>
        <a:xfrm>
          <a:off x="6851719" y="0"/>
          <a:ext cx="1183367" cy="624765"/>
        </a:xfrm>
        <a:prstGeom prst="roundRect">
          <a:avLst>
            <a:gd name="adj" fmla="val 10000"/>
          </a:avLst>
        </a:prstGeom>
        <a:solidFill>
          <a:srgbClr val="0F253E"/>
        </a:solidFill>
        <a:ln w="12700" cmpd="sng">
          <a:solidFill>
            <a:srgbClr val="4E81BD"/>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dirty="0">
              <a:solidFill>
                <a:srgbClr val="FFFFFF"/>
              </a:solidFill>
              <a:latin typeface="Cambria"/>
              <a:cs typeface="Cambria"/>
            </a:rPr>
            <a:t>03-136</a:t>
          </a:r>
        </a:p>
        <a:p>
          <a:pPr lvl="0" algn="ctr" defTabSz="444500">
            <a:lnSpc>
              <a:spcPct val="90000"/>
            </a:lnSpc>
            <a:spcBef>
              <a:spcPct val="0"/>
            </a:spcBef>
            <a:spcAft>
              <a:spcPct val="35000"/>
            </a:spcAft>
          </a:pPr>
          <a:r>
            <a:rPr lang="en-US" sz="1000" b="1" kern="1200" dirty="0">
              <a:solidFill>
                <a:srgbClr val="FFFFFF"/>
              </a:solidFill>
              <a:latin typeface="Cambria"/>
              <a:cs typeface="Cambria"/>
            </a:rPr>
            <a:t> Southeast Louisiana  Veterans Home</a:t>
          </a:r>
        </a:p>
      </dsp:txBody>
      <dsp:txXfrm>
        <a:off x="6870018" y="18299"/>
        <a:ext cx="1146769" cy="5881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4608D-5FF2-844C-A374-E64B5CBB00D8}">
      <dsp:nvSpPr>
        <dsp:cNvPr id="0" name=""/>
        <dsp:cNvSpPr/>
      </dsp:nvSpPr>
      <dsp:spPr>
        <a:xfrm>
          <a:off x="1042661" y="1501608"/>
          <a:ext cx="271336" cy="1292572"/>
        </a:xfrm>
        <a:custGeom>
          <a:avLst/>
          <a:gdLst/>
          <a:ahLst/>
          <a:cxnLst/>
          <a:rect l="0" t="0" r="0" b="0"/>
          <a:pathLst>
            <a:path>
              <a:moveTo>
                <a:pt x="0" y="0"/>
              </a:moveTo>
              <a:lnTo>
                <a:pt x="135668" y="0"/>
              </a:lnTo>
              <a:lnTo>
                <a:pt x="135668" y="1292572"/>
              </a:lnTo>
              <a:lnTo>
                <a:pt x="271336" y="12925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145311" y="2114876"/>
        <a:ext cx="66037" cy="66037"/>
      </dsp:txXfrm>
    </dsp:sp>
    <dsp:sp modelId="{6D13C5EC-EE81-9D46-B8A7-DD0DABB0BBC1}">
      <dsp:nvSpPr>
        <dsp:cNvPr id="0" name=""/>
        <dsp:cNvSpPr/>
      </dsp:nvSpPr>
      <dsp:spPr>
        <a:xfrm>
          <a:off x="1042661" y="1501608"/>
          <a:ext cx="271336" cy="775543"/>
        </a:xfrm>
        <a:custGeom>
          <a:avLst/>
          <a:gdLst/>
          <a:ahLst/>
          <a:cxnLst/>
          <a:rect l="0" t="0" r="0" b="0"/>
          <a:pathLst>
            <a:path>
              <a:moveTo>
                <a:pt x="0" y="0"/>
              </a:moveTo>
              <a:lnTo>
                <a:pt x="135668" y="0"/>
              </a:lnTo>
              <a:lnTo>
                <a:pt x="135668" y="775543"/>
              </a:lnTo>
              <a:lnTo>
                <a:pt x="271336" y="77554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157789" y="1868839"/>
        <a:ext cx="41081" cy="41081"/>
      </dsp:txXfrm>
    </dsp:sp>
    <dsp:sp modelId="{CFD11061-60A5-1C49-8C5E-A9FEE8F1E115}">
      <dsp:nvSpPr>
        <dsp:cNvPr id="0" name=""/>
        <dsp:cNvSpPr/>
      </dsp:nvSpPr>
      <dsp:spPr>
        <a:xfrm>
          <a:off x="1042661" y="1501608"/>
          <a:ext cx="271336" cy="258514"/>
        </a:xfrm>
        <a:custGeom>
          <a:avLst/>
          <a:gdLst/>
          <a:ahLst/>
          <a:cxnLst/>
          <a:rect l="0" t="0" r="0" b="0"/>
          <a:pathLst>
            <a:path>
              <a:moveTo>
                <a:pt x="0" y="0"/>
              </a:moveTo>
              <a:lnTo>
                <a:pt x="135668" y="0"/>
              </a:lnTo>
              <a:lnTo>
                <a:pt x="135668" y="258514"/>
              </a:lnTo>
              <a:lnTo>
                <a:pt x="271336" y="25851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168961" y="1621496"/>
        <a:ext cx="18738" cy="18738"/>
      </dsp:txXfrm>
    </dsp:sp>
    <dsp:sp modelId="{2A334A37-B761-AA43-B72F-AE121A56547D}">
      <dsp:nvSpPr>
        <dsp:cNvPr id="0" name=""/>
        <dsp:cNvSpPr/>
      </dsp:nvSpPr>
      <dsp:spPr>
        <a:xfrm>
          <a:off x="1042661" y="1243094"/>
          <a:ext cx="271336" cy="258514"/>
        </a:xfrm>
        <a:custGeom>
          <a:avLst/>
          <a:gdLst/>
          <a:ahLst/>
          <a:cxnLst/>
          <a:rect l="0" t="0" r="0" b="0"/>
          <a:pathLst>
            <a:path>
              <a:moveTo>
                <a:pt x="0" y="258514"/>
              </a:moveTo>
              <a:lnTo>
                <a:pt x="135668" y="258514"/>
              </a:lnTo>
              <a:lnTo>
                <a:pt x="135668" y="0"/>
              </a:lnTo>
              <a:lnTo>
                <a:pt x="27133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dirty="0">
            <a:latin typeface="Cambria"/>
            <a:cs typeface="Cambria"/>
          </a:endParaRPr>
        </a:p>
      </dsp:txBody>
      <dsp:txXfrm>
        <a:off x="1168961" y="1362982"/>
        <a:ext cx="18738" cy="18738"/>
      </dsp:txXfrm>
    </dsp:sp>
    <dsp:sp modelId="{9E7CDE60-DBCC-DA4D-8910-535E32E9F7E0}">
      <dsp:nvSpPr>
        <dsp:cNvPr id="0" name=""/>
        <dsp:cNvSpPr/>
      </dsp:nvSpPr>
      <dsp:spPr>
        <a:xfrm>
          <a:off x="1042661" y="726065"/>
          <a:ext cx="271336" cy="775543"/>
        </a:xfrm>
        <a:custGeom>
          <a:avLst/>
          <a:gdLst/>
          <a:ahLst/>
          <a:cxnLst/>
          <a:rect l="0" t="0" r="0" b="0"/>
          <a:pathLst>
            <a:path>
              <a:moveTo>
                <a:pt x="0" y="775543"/>
              </a:moveTo>
              <a:lnTo>
                <a:pt x="135668" y="775543"/>
              </a:lnTo>
              <a:lnTo>
                <a:pt x="135668" y="0"/>
              </a:lnTo>
              <a:lnTo>
                <a:pt x="27133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dirty="0">
            <a:latin typeface="Cambria"/>
            <a:cs typeface="Cambria"/>
          </a:endParaRPr>
        </a:p>
      </dsp:txBody>
      <dsp:txXfrm>
        <a:off x="1157789" y="1093296"/>
        <a:ext cx="41081" cy="41081"/>
      </dsp:txXfrm>
    </dsp:sp>
    <dsp:sp modelId="{4BB12B07-E0B0-244B-9AFA-4076452CCB4D}">
      <dsp:nvSpPr>
        <dsp:cNvPr id="0" name=""/>
        <dsp:cNvSpPr/>
      </dsp:nvSpPr>
      <dsp:spPr>
        <a:xfrm>
          <a:off x="1042661" y="209036"/>
          <a:ext cx="271336" cy="1292572"/>
        </a:xfrm>
        <a:custGeom>
          <a:avLst/>
          <a:gdLst/>
          <a:ahLst/>
          <a:cxnLst/>
          <a:rect l="0" t="0" r="0" b="0"/>
          <a:pathLst>
            <a:path>
              <a:moveTo>
                <a:pt x="0" y="1292572"/>
              </a:moveTo>
              <a:lnTo>
                <a:pt x="135668" y="1292572"/>
              </a:lnTo>
              <a:lnTo>
                <a:pt x="135668" y="0"/>
              </a:lnTo>
              <a:lnTo>
                <a:pt x="27133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dirty="0">
            <a:latin typeface="Cambria"/>
            <a:cs typeface="Cambria"/>
          </a:endParaRPr>
        </a:p>
      </dsp:txBody>
      <dsp:txXfrm>
        <a:off x="1145311" y="822303"/>
        <a:ext cx="66037" cy="66037"/>
      </dsp:txXfrm>
    </dsp:sp>
    <dsp:sp modelId="{A9824C5C-BD26-F742-AEF7-5AE97C32B338}">
      <dsp:nvSpPr>
        <dsp:cNvPr id="0" name=""/>
        <dsp:cNvSpPr/>
      </dsp:nvSpPr>
      <dsp:spPr>
        <a:xfrm rot="16200000">
          <a:off x="-525973" y="1021456"/>
          <a:ext cx="2176964" cy="960305"/>
        </a:xfrm>
        <a:prstGeom prst="rect">
          <a:avLst/>
        </a:prstGeom>
        <a:solidFill>
          <a:srgbClr val="800000"/>
        </a:soli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50000"/>
            </a:lnSpc>
            <a:spcBef>
              <a:spcPct val="0"/>
            </a:spcBef>
            <a:spcAft>
              <a:spcPct val="35000"/>
            </a:spcAft>
          </a:pPr>
          <a:r>
            <a:rPr lang="en-US" sz="1400" kern="1200" dirty="0" smtClean="0">
              <a:latin typeface="Cambria"/>
              <a:cs typeface="Cambria"/>
            </a:rPr>
            <a:t>FY25 Recommended</a:t>
          </a:r>
        </a:p>
        <a:p>
          <a:pPr lvl="0" algn="ctr" defTabSz="622300">
            <a:lnSpc>
              <a:spcPct val="100000"/>
            </a:lnSpc>
            <a:spcBef>
              <a:spcPct val="0"/>
            </a:spcBef>
            <a:spcAft>
              <a:spcPct val="35000"/>
            </a:spcAft>
          </a:pPr>
          <a:r>
            <a:rPr lang="en-US" sz="1400" kern="1200" dirty="0" smtClean="0">
              <a:latin typeface="Cambria"/>
              <a:cs typeface="Cambria"/>
            </a:rPr>
            <a:t>Discretionary — $82,808,922</a:t>
          </a:r>
          <a:endParaRPr lang="en-US" sz="1400" kern="1200" dirty="0">
            <a:latin typeface="Cambria"/>
            <a:cs typeface="Cambria"/>
          </a:endParaRPr>
        </a:p>
      </dsp:txBody>
      <dsp:txXfrm>
        <a:off x="-525973" y="1021456"/>
        <a:ext cx="2176964" cy="960305"/>
      </dsp:txXfrm>
    </dsp:sp>
    <dsp:sp modelId="{6CDD8727-9E98-9A4C-AC89-D6FB3600A855}">
      <dsp:nvSpPr>
        <dsp:cNvPr id="0" name=""/>
        <dsp:cNvSpPr/>
      </dsp:nvSpPr>
      <dsp:spPr>
        <a:xfrm>
          <a:off x="1313998" y="2224"/>
          <a:ext cx="1356684" cy="413623"/>
        </a:xfrm>
        <a:prstGeom prst="rect">
          <a:avLst/>
        </a:prstGeom>
        <a:solidFill>
          <a:schemeClr val="bg2">
            <a:lumMod val="75000"/>
          </a:schemeClr>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Cambria"/>
              <a:cs typeface="Cambria"/>
            </a:rPr>
            <a:t>Discretionary SGF = $14,787,803</a:t>
          </a:r>
          <a:endParaRPr lang="en-US" sz="1200" kern="1200" dirty="0">
            <a:solidFill>
              <a:schemeClr val="tx1"/>
            </a:solidFill>
            <a:latin typeface="Cambria"/>
            <a:cs typeface="Cambria"/>
          </a:endParaRPr>
        </a:p>
      </dsp:txBody>
      <dsp:txXfrm>
        <a:off x="1313998" y="2224"/>
        <a:ext cx="1356684" cy="413623"/>
      </dsp:txXfrm>
    </dsp:sp>
    <dsp:sp modelId="{7D1A8EB9-038B-084C-8147-6F8DCEEEFF55}">
      <dsp:nvSpPr>
        <dsp:cNvPr id="0" name=""/>
        <dsp:cNvSpPr/>
      </dsp:nvSpPr>
      <dsp:spPr>
        <a:xfrm>
          <a:off x="1313998" y="519253"/>
          <a:ext cx="1356684" cy="413623"/>
        </a:xfrm>
        <a:prstGeom prst="rect">
          <a:avLst/>
        </a:prstGeom>
        <a:solidFill>
          <a:srgbClr val="C4BD97"/>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latin typeface="Cambria"/>
              <a:cs typeface="Cambria"/>
            </a:rPr>
            <a:t>Discretionary IAT = $2,257,928</a:t>
          </a:r>
          <a:endParaRPr lang="en-US" sz="1200" kern="1200" dirty="0">
            <a:solidFill>
              <a:srgbClr val="000000"/>
            </a:solidFill>
            <a:latin typeface="Cambria"/>
            <a:cs typeface="Cambria"/>
          </a:endParaRPr>
        </a:p>
      </dsp:txBody>
      <dsp:txXfrm>
        <a:off x="1313998" y="519253"/>
        <a:ext cx="1356684" cy="413623"/>
      </dsp:txXfrm>
    </dsp:sp>
    <dsp:sp modelId="{378EE273-73CE-8D44-9FD9-DB623E560732}">
      <dsp:nvSpPr>
        <dsp:cNvPr id="0" name=""/>
        <dsp:cNvSpPr/>
      </dsp:nvSpPr>
      <dsp:spPr>
        <a:xfrm>
          <a:off x="1313998" y="1036282"/>
          <a:ext cx="1356684" cy="413623"/>
        </a:xfrm>
        <a:prstGeom prst="rect">
          <a:avLst/>
        </a:prstGeom>
        <a:solidFill>
          <a:srgbClr val="C4BD97"/>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latin typeface="Cambria"/>
              <a:cs typeface="Cambria"/>
            </a:rPr>
            <a:t>Discretionary FSGR = $13,663,009</a:t>
          </a:r>
          <a:endParaRPr lang="en-US" sz="1200" kern="1200" dirty="0">
            <a:solidFill>
              <a:srgbClr val="000000"/>
            </a:solidFill>
            <a:latin typeface="Cambria"/>
            <a:cs typeface="Cambria"/>
          </a:endParaRPr>
        </a:p>
      </dsp:txBody>
      <dsp:txXfrm>
        <a:off x="1313998" y="1036282"/>
        <a:ext cx="1356684" cy="413623"/>
      </dsp:txXfrm>
    </dsp:sp>
    <dsp:sp modelId="{667B242A-3B91-8344-9248-BC8F87B68069}">
      <dsp:nvSpPr>
        <dsp:cNvPr id="0" name=""/>
        <dsp:cNvSpPr/>
      </dsp:nvSpPr>
      <dsp:spPr>
        <a:xfrm>
          <a:off x="1313998" y="1553311"/>
          <a:ext cx="1356684" cy="413623"/>
        </a:xfrm>
        <a:prstGeom prst="rect">
          <a:avLst/>
        </a:prstGeom>
        <a:solidFill>
          <a:srgbClr val="C5BE97"/>
        </a:soli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Cambria"/>
              <a:cs typeface="Cambria"/>
            </a:rPr>
            <a:t>Discretionary DEDS = $215,528</a:t>
          </a:r>
          <a:endParaRPr lang="en-US" sz="1200" kern="1200" dirty="0">
            <a:solidFill>
              <a:schemeClr val="tx1"/>
            </a:solidFill>
            <a:latin typeface="Cambria"/>
            <a:cs typeface="Cambria"/>
          </a:endParaRPr>
        </a:p>
      </dsp:txBody>
      <dsp:txXfrm>
        <a:off x="1313998" y="1553311"/>
        <a:ext cx="1356684" cy="413623"/>
      </dsp:txXfrm>
    </dsp:sp>
    <dsp:sp modelId="{01D4E8E2-0CDE-7547-8562-A1795827BB73}">
      <dsp:nvSpPr>
        <dsp:cNvPr id="0" name=""/>
        <dsp:cNvSpPr/>
      </dsp:nvSpPr>
      <dsp:spPr>
        <a:xfrm>
          <a:off x="1313998" y="2070341"/>
          <a:ext cx="1356684" cy="413623"/>
        </a:xfrm>
        <a:prstGeom prst="rect">
          <a:avLst/>
        </a:prstGeom>
        <a:solidFill>
          <a:srgbClr val="C5BE97"/>
        </a:soli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Cambria"/>
              <a:cs typeface="Cambria"/>
            </a:rPr>
            <a:t>Discretionary FED = $51,884,655</a:t>
          </a:r>
          <a:endParaRPr lang="en-US" sz="1200" kern="1200" dirty="0">
            <a:solidFill>
              <a:schemeClr val="tx1"/>
            </a:solidFill>
            <a:latin typeface="Cambria"/>
            <a:cs typeface="Cambria"/>
          </a:endParaRPr>
        </a:p>
      </dsp:txBody>
      <dsp:txXfrm>
        <a:off x="1313998" y="2070341"/>
        <a:ext cx="1356684" cy="413623"/>
      </dsp:txXfrm>
    </dsp:sp>
    <dsp:sp modelId="{1C3962CD-1089-7A4E-95D1-CCEE6EACF18D}">
      <dsp:nvSpPr>
        <dsp:cNvPr id="0" name=""/>
        <dsp:cNvSpPr/>
      </dsp:nvSpPr>
      <dsp:spPr>
        <a:xfrm>
          <a:off x="1313998" y="2587370"/>
          <a:ext cx="1356684" cy="413623"/>
        </a:xfrm>
        <a:prstGeom prst="rect">
          <a:avLst/>
        </a:prstGeom>
        <a:solidFill>
          <a:srgbClr val="C5BE97"/>
        </a:soli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Cambria"/>
              <a:cs typeface="Cambria"/>
            </a:rPr>
            <a:t>Discretionary T.O. = 851</a:t>
          </a:r>
          <a:endParaRPr lang="en-US" sz="1200" kern="1200" dirty="0">
            <a:solidFill>
              <a:schemeClr val="tx1"/>
            </a:solidFill>
            <a:latin typeface="Cambria"/>
            <a:cs typeface="Cambria"/>
          </a:endParaRPr>
        </a:p>
      </dsp:txBody>
      <dsp:txXfrm>
        <a:off x="1313998" y="2587370"/>
        <a:ext cx="1356684" cy="413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A4C2D-5C76-CC45-BF6D-15E718273D04}">
      <dsp:nvSpPr>
        <dsp:cNvPr id="0" name=""/>
        <dsp:cNvSpPr/>
      </dsp:nvSpPr>
      <dsp:spPr>
        <a:xfrm>
          <a:off x="1621559" y="1501608"/>
          <a:ext cx="419918" cy="1292572"/>
        </a:xfrm>
        <a:custGeom>
          <a:avLst/>
          <a:gdLst/>
          <a:ahLst/>
          <a:cxnLst/>
          <a:rect l="0" t="0" r="0" b="0"/>
          <a:pathLst>
            <a:path>
              <a:moveTo>
                <a:pt x="419918" y="0"/>
              </a:moveTo>
              <a:lnTo>
                <a:pt x="209959" y="0"/>
              </a:lnTo>
              <a:lnTo>
                <a:pt x="209959" y="1292572"/>
              </a:lnTo>
              <a:lnTo>
                <a:pt x="0" y="12925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797541" y="2113918"/>
        <a:ext cx="67953" cy="67953"/>
      </dsp:txXfrm>
    </dsp:sp>
    <dsp:sp modelId="{37CCB80B-1D12-CC4A-9F4F-8ACE91BEF2BA}">
      <dsp:nvSpPr>
        <dsp:cNvPr id="0" name=""/>
        <dsp:cNvSpPr/>
      </dsp:nvSpPr>
      <dsp:spPr>
        <a:xfrm>
          <a:off x="1621559" y="1501608"/>
          <a:ext cx="419918" cy="775543"/>
        </a:xfrm>
        <a:custGeom>
          <a:avLst/>
          <a:gdLst/>
          <a:ahLst/>
          <a:cxnLst/>
          <a:rect l="0" t="0" r="0" b="0"/>
          <a:pathLst>
            <a:path>
              <a:moveTo>
                <a:pt x="419918" y="0"/>
              </a:moveTo>
              <a:lnTo>
                <a:pt x="209959" y="0"/>
              </a:lnTo>
              <a:lnTo>
                <a:pt x="209959" y="775543"/>
              </a:lnTo>
              <a:lnTo>
                <a:pt x="0" y="77554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809470" y="1867332"/>
        <a:ext cx="44096" cy="44096"/>
      </dsp:txXfrm>
    </dsp:sp>
    <dsp:sp modelId="{91B2C301-CA8A-4746-8904-04497A139DDE}">
      <dsp:nvSpPr>
        <dsp:cNvPr id="0" name=""/>
        <dsp:cNvSpPr/>
      </dsp:nvSpPr>
      <dsp:spPr>
        <a:xfrm>
          <a:off x="1621559" y="1501608"/>
          <a:ext cx="419918" cy="258514"/>
        </a:xfrm>
        <a:custGeom>
          <a:avLst/>
          <a:gdLst/>
          <a:ahLst/>
          <a:cxnLst/>
          <a:rect l="0" t="0" r="0" b="0"/>
          <a:pathLst>
            <a:path>
              <a:moveTo>
                <a:pt x="419918" y="0"/>
              </a:moveTo>
              <a:lnTo>
                <a:pt x="209959" y="0"/>
              </a:lnTo>
              <a:lnTo>
                <a:pt x="209959" y="258514"/>
              </a:lnTo>
              <a:lnTo>
                <a:pt x="0" y="25851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819190" y="1618538"/>
        <a:ext cx="24655" cy="24655"/>
      </dsp:txXfrm>
    </dsp:sp>
    <dsp:sp modelId="{2A334A37-B761-AA43-B72F-AE121A56547D}">
      <dsp:nvSpPr>
        <dsp:cNvPr id="0" name=""/>
        <dsp:cNvSpPr/>
      </dsp:nvSpPr>
      <dsp:spPr>
        <a:xfrm>
          <a:off x="1621559" y="1243094"/>
          <a:ext cx="419918" cy="258514"/>
        </a:xfrm>
        <a:custGeom>
          <a:avLst/>
          <a:gdLst/>
          <a:ahLst/>
          <a:cxnLst/>
          <a:rect l="0" t="0" r="0" b="0"/>
          <a:pathLst>
            <a:path>
              <a:moveTo>
                <a:pt x="419918" y="258514"/>
              </a:moveTo>
              <a:lnTo>
                <a:pt x="209959" y="258514"/>
              </a:lnTo>
              <a:lnTo>
                <a:pt x="209959" y="0"/>
              </a:lnTo>
              <a:lnTo>
                <a:pt x="0"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Cambria"/>
            <a:cs typeface="Cambria"/>
          </a:endParaRPr>
        </a:p>
      </dsp:txBody>
      <dsp:txXfrm>
        <a:off x="1819190" y="1360023"/>
        <a:ext cx="24655" cy="24655"/>
      </dsp:txXfrm>
    </dsp:sp>
    <dsp:sp modelId="{9E7CDE60-DBCC-DA4D-8910-535E32E9F7E0}">
      <dsp:nvSpPr>
        <dsp:cNvPr id="0" name=""/>
        <dsp:cNvSpPr/>
      </dsp:nvSpPr>
      <dsp:spPr>
        <a:xfrm>
          <a:off x="1621559" y="726065"/>
          <a:ext cx="419918" cy="775543"/>
        </a:xfrm>
        <a:custGeom>
          <a:avLst/>
          <a:gdLst/>
          <a:ahLst/>
          <a:cxnLst/>
          <a:rect l="0" t="0" r="0" b="0"/>
          <a:pathLst>
            <a:path>
              <a:moveTo>
                <a:pt x="419918" y="775543"/>
              </a:moveTo>
              <a:lnTo>
                <a:pt x="209959" y="775543"/>
              </a:lnTo>
              <a:lnTo>
                <a:pt x="209959" y="0"/>
              </a:lnTo>
              <a:lnTo>
                <a:pt x="0"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Cambria"/>
            <a:cs typeface="Cambria"/>
          </a:endParaRPr>
        </a:p>
      </dsp:txBody>
      <dsp:txXfrm>
        <a:off x="1809470" y="1091788"/>
        <a:ext cx="44096" cy="44096"/>
      </dsp:txXfrm>
    </dsp:sp>
    <dsp:sp modelId="{4BB12B07-E0B0-244B-9AFA-4076452CCB4D}">
      <dsp:nvSpPr>
        <dsp:cNvPr id="0" name=""/>
        <dsp:cNvSpPr/>
      </dsp:nvSpPr>
      <dsp:spPr>
        <a:xfrm>
          <a:off x="1621559" y="209036"/>
          <a:ext cx="419918" cy="1292572"/>
        </a:xfrm>
        <a:custGeom>
          <a:avLst/>
          <a:gdLst/>
          <a:ahLst/>
          <a:cxnLst/>
          <a:rect l="0" t="0" r="0" b="0"/>
          <a:pathLst>
            <a:path>
              <a:moveTo>
                <a:pt x="419918" y="1292572"/>
              </a:moveTo>
              <a:lnTo>
                <a:pt x="209959" y="1292572"/>
              </a:lnTo>
              <a:lnTo>
                <a:pt x="209959" y="0"/>
              </a:lnTo>
              <a:lnTo>
                <a:pt x="0"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Cambria"/>
            <a:cs typeface="Cambria"/>
          </a:endParaRPr>
        </a:p>
      </dsp:txBody>
      <dsp:txXfrm>
        <a:off x="1797541" y="821345"/>
        <a:ext cx="67953" cy="67953"/>
      </dsp:txXfrm>
    </dsp:sp>
    <dsp:sp modelId="{A9824C5C-BD26-F742-AEF7-5AE97C32B338}">
      <dsp:nvSpPr>
        <dsp:cNvPr id="0" name=""/>
        <dsp:cNvSpPr/>
      </dsp:nvSpPr>
      <dsp:spPr>
        <a:xfrm rot="5400000">
          <a:off x="1349188" y="1105415"/>
          <a:ext cx="2176964" cy="792386"/>
        </a:xfrm>
        <a:prstGeom prst="rect">
          <a:avLst/>
        </a:prstGeom>
        <a:solidFill>
          <a:srgbClr val="0F253E"/>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en-US" sz="1400" kern="1200" dirty="0" smtClean="0">
              <a:latin typeface="Cambria"/>
              <a:cs typeface="Cambria"/>
            </a:rPr>
            <a:t>FY25 Recommended</a:t>
          </a:r>
        </a:p>
        <a:p>
          <a:pPr lvl="0" algn="ctr" defTabSz="622300">
            <a:lnSpc>
              <a:spcPct val="100000"/>
            </a:lnSpc>
            <a:spcBef>
              <a:spcPct val="0"/>
            </a:spcBef>
            <a:spcAft>
              <a:spcPct val="35000"/>
            </a:spcAft>
          </a:pPr>
          <a:r>
            <a:rPr lang="en-US" sz="1400" kern="1200" dirty="0" smtClean="0">
              <a:latin typeface="Cambria"/>
              <a:cs typeface="Cambria"/>
            </a:rPr>
            <a:t>Non-Discretionary — $11,058,338</a:t>
          </a:r>
          <a:endParaRPr lang="en-US" sz="1400" kern="1200" dirty="0">
            <a:latin typeface="Cambria"/>
            <a:cs typeface="Cambria"/>
          </a:endParaRPr>
        </a:p>
      </dsp:txBody>
      <dsp:txXfrm>
        <a:off x="1349188" y="1105415"/>
        <a:ext cx="2176964" cy="792386"/>
      </dsp:txXfrm>
    </dsp:sp>
    <dsp:sp modelId="{6CDD8727-9E98-9A4C-AC89-D6FB3600A855}">
      <dsp:nvSpPr>
        <dsp:cNvPr id="0" name=""/>
        <dsp:cNvSpPr/>
      </dsp:nvSpPr>
      <dsp:spPr>
        <a:xfrm>
          <a:off x="264874" y="2224"/>
          <a:ext cx="1356684" cy="413623"/>
        </a:xfrm>
        <a:prstGeom prst="rect">
          <a:avLst/>
        </a:prstGeom>
        <a:solidFill>
          <a:srgbClr val="C4BD97"/>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latin typeface="Cambria"/>
              <a:cs typeface="Cambria"/>
            </a:rPr>
            <a:t>Non-Discretionary SGF = $2,148,442</a:t>
          </a:r>
          <a:endParaRPr lang="en-US" sz="1200" kern="1200" dirty="0">
            <a:solidFill>
              <a:srgbClr val="000000"/>
            </a:solidFill>
            <a:latin typeface="Cambria"/>
            <a:cs typeface="Cambria"/>
          </a:endParaRPr>
        </a:p>
      </dsp:txBody>
      <dsp:txXfrm>
        <a:off x="264874" y="2224"/>
        <a:ext cx="1356684" cy="413623"/>
      </dsp:txXfrm>
    </dsp:sp>
    <dsp:sp modelId="{7D1A8EB9-038B-084C-8147-6F8DCEEEFF55}">
      <dsp:nvSpPr>
        <dsp:cNvPr id="0" name=""/>
        <dsp:cNvSpPr/>
      </dsp:nvSpPr>
      <dsp:spPr>
        <a:xfrm>
          <a:off x="264874" y="519253"/>
          <a:ext cx="1356684" cy="413623"/>
        </a:xfrm>
        <a:prstGeom prst="rect">
          <a:avLst/>
        </a:prstGeom>
        <a:solidFill>
          <a:srgbClr val="C4BD97"/>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latin typeface="Cambria"/>
              <a:cs typeface="Cambria"/>
            </a:rPr>
            <a:t>Non-Discretionary IAT = $221,502</a:t>
          </a:r>
          <a:endParaRPr lang="en-US" sz="1200" kern="1200" dirty="0">
            <a:solidFill>
              <a:srgbClr val="000000"/>
            </a:solidFill>
            <a:latin typeface="Cambria"/>
            <a:cs typeface="Cambria"/>
          </a:endParaRPr>
        </a:p>
      </dsp:txBody>
      <dsp:txXfrm>
        <a:off x="264874" y="519253"/>
        <a:ext cx="1356684" cy="413623"/>
      </dsp:txXfrm>
    </dsp:sp>
    <dsp:sp modelId="{378EE273-73CE-8D44-9FD9-DB623E560732}">
      <dsp:nvSpPr>
        <dsp:cNvPr id="0" name=""/>
        <dsp:cNvSpPr/>
      </dsp:nvSpPr>
      <dsp:spPr>
        <a:xfrm>
          <a:off x="264874" y="1036282"/>
          <a:ext cx="1356684" cy="413623"/>
        </a:xfrm>
        <a:prstGeom prst="rect">
          <a:avLst/>
        </a:prstGeom>
        <a:solidFill>
          <a:srgbClr val="C4BD97"/>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latin typeface="Cambria"/>
              <a:cs typeface="Cambria"/>
            </a:rPr>
            <a:t>Non-Discretionary FSGR = $1,270,613</a:t>
          </a:r>
          <a:endParaRPr lang="en-US" sz="1200" kern="1200" dirty="0">
            <a:solidFill>
              <a:srgbClr val="000000"/>
            </a:solidFill>
            <a:latin typeface="Cambria"/>
            <a:cs typeface="Cambria"/>
          </a:endParaRPr>
        </a:p>
      </dsp:txBody>
      <dsp:txXfrm>
        <a:off x="264874" y="1036282"/>
        <a:ext cx="1356684" cy="413623"/>
      </dsp:txXfrm>
    </dsp:sp>
    <dsp:sp modelId="{065EB03F-A2E4-B14B-81BA-1554CC82607B}">
      <dsp:nvSpPr>
        <dsp:cNvPr id="0" name=""/>
        <dsp:cNvSpPr/>
      </dsp:nvSpPr>
      <dsp:spPr>
        <a:xfrm>
          <a:off x="264874" y="1553311"/>
          <a:ext cx="1356684" cy="413623"/>
        </a:xfrm>
        <a:prstGeom prst="rect">
          <a:avLst/>
        </a:prstGeom>
        <a:solidFill>
          <a:srgbClr val="C5BE97"/>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latin typeface="Cambria"/>
              <a:cs typeface="Cambria"/>
            </a:rPr>
            <a:t>Non-Discretionary DEDS = $0</a:t>
          </a:r>
          <a:endParaRPr lang="en-US" sz="1200" kern="1200" dirty="0">
            <a:solidFill>
              <a:srgbClr val="000000"/>
            </a:solidFill>
            <a:latin typeface="Cambria"/>
            <a:cs typeface="Cambria"/>
          </a:endParaRPr>
        </a:p>
      </dsp:txBody>
      <dsp:txXfrm>
        <a:off x="264874" y="1553311"/>
        <a:ext cx="1356684" cy="413623"/>
      </dsp:txXfrm>
    </dsp:sp>
    <dsp:sp modelId="{B9117FB7-99CB-7444-A273-825252065A82}">
      <dsp:nvSpPr>
        <dsp:cNvPr id="0" name=""/>
        <dsp:cNvSpPr/>
      </dsp:nvSpPr>
      <dsp:spPr>
        <a:xfrm>
          <a:off x="264874" y="2070341"/>
          <a:ext cx="1356684" cy="413623"/>
        </a:xfrm>
        <a:prstGeom prst="rect">
          <a:avLst/>
        </a:prstGeom>
        <a:solidFill>
          <a:srgbClr val="C5BE97"/>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latin typeface="Cambria"/>
              <a:cs typeface="Cambria"/>
            </a:rPr>
            <a:t>Non-Discretionary FED = $7,417,782</a:t>
          </a:r>
          <a:endParaRPr lang="en-US" sz="1200" kern="1200" dirty="0">
            <a:solidFill>
              <a:srgbClr val="000000"/>
            </a:solidFill>
            <a:latin typeface="Cambria"/>
            <a:cs typeface="Cambria"/>
          </a:endParaRPr>
        </a:p>
      </dsp:txBody>
      <dsp:txXfrm>
        <a:off x="264874" y="2070341"/>
        <a:ext cx="1356684" cy="413623"/>
      </dsp:txXfrm>
    </dsp:sp>
    <dsp:sp modelId="{E8021BAD-B20C-EC4D-8146-7CC63F416528}">
      <dsp:nvSpPr>
        <dsp:cNvPr id="0" name=""/>
        <dsp:cNvSpPr/>
      </dsp:nvSpPr>
      <dsp:spPr>
        <a:xfrm>
          <a:off x="264874" y="2587370"/>
          <a:ext cx="1356684" cy="413623"/>
        </a:xfrm>
        <a:prstGeom prst="rect">
          <a:avLst/>
        </a:prstGeom>
        <a:solidFill>
          <a:srgbClr val="C5BE97"/>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latin typeface="Cambria"/>
              <a:cs typeface="Cambria"/>
            </a:rPr>
            <a:t>Non-Discretionary T.O. = 0</a:t>
          </a:r>
          <a:endParaRPr lang="en-US" sz="1200" kern="1200" dirty="0">
            <a:solidFill>
              <a:srgbClr val="000000"/>
            </a:solidFill>
            <a:latin typeface="Cambria"/>
            <a:cs typeface="Cambria"/>
          </a:endParaRPr>
        </a:p>
      </dsp:txBody>
      <dsp:txXfrm>
        <a:off x="264874" y="2587370"/>
        <a:ext cx="1356684" cy="4136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drawing1.xml><?xml version="1.0" encoding="utf-8"?>
<c:userShapes xmlns:c="http://schemas.openxmlformats.org/drawingml/2006/chart">
  <cdr:relSizeAnchor xmlns:cdr="http://schemas.openxmlformats.org/drawingml/2006/chartDrawing">
    <cdr:from>
      <cdr:x>0.1004</cdr:x>
      <cdr:y>0.12772</cdr:y>
    </cdr:from>
    <cdr:to>
      <cdr:x>0.54502</cdr:x>
      <cdr:y>0.19638</cdr:y>
    </cdr:to>
    <cdr:sp macro="" textlink="">
      <cdr:nvSpPr>
        <cdr:cNvPr id="4" name="TextBox 1">
          <a:extLst xmlns:a="http://schemas.openxmlformats.org/drawingml/2006/main">
            <a:ext uri="{FF2B5EF4-FFF2-40B4-BE49-F238E27FC236}">
              <a16:creationId xmlns:a16="http://schemas.microsoft.com/office/drawing/2014/main" id="{1EECF311-05AC-BD43-8453-898923BD9D59}"/>
            </a:ext>
          </a:extLst>
        </cdr:cNvPr>
        <cdr:cNvSpPr txBox="1"/>
      </cdr:nvSpPr>
      <cdr:spPr>
        <a:xfrm xmlns:a="http://schemas.openxmlformats.org/drawingml/2006/main">
          <a:off x="870826" y="686997"/>
          <a:ext cx="3856439" cy="369332"/>
        </a:xfrm>
        <a:prstGeom xmlns:a="http://schemas.openxmlformats.org/drawingml/2006/main" prst="rect">
          <a:avLst/>
        </a:prstGeom>
        <a:noFill xmlns:a="http://schemas.openxmlformats.org/drawingml/2006/main"/>
        <a:ln xmlns:a="http://schemas.openxmlformats.org/drawingml/2006/main">
          <a:solidFill>
            <a:srgbClr val="0070C0"/>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just"/>
          <a:r>
            <a:rPr lang="en-US" sz="900" dirty="0">
              <a:latin typeface="Cambria" panose="02040503050406030204" pitchFamily="18" charset="0"/>
              <a:ea typeface="Cambria" panose="02040503050406030204" pitchFamily="18" charset="0"/>
            </a:rPr>
            <a:t>The increase in Federal Funding over the years is due to the opening of additional veterans homes and cemeteries in various regions of the state.</a:t>
          </a:r>
        </a:p>
      </cdr:txBody>
    </cdr:sp>
  </cdr:relSizeAnchor>
  <cdr:relSizeAnchor xmlns:cdr="http://schemas.openxmlformats.org/drawingml/2006/chartDrawing">
    <cdr:from>
      <cdr:x>0.5991</cdr:x>
      <cdr:y>0.0486</cdr:y>
    </cdr:from>
    <cdr:to>
      <cdr:x>0.99444</cdr:x>
      <cdr:y>0.09724</cdr:y>
    </cdr:to>
    <cdr:sp macro="" textlink="">
      <cdr:nvSpPr>
        <cdr:cNvPr id="3" name="TextBox 2"/>
        <cdr:cNvSpPr txBox="1"/>
      </cdr:nvSpPr>
      <cdr:spPr>
        <a:xfrm xmlns:a="http://schemas.openxmlformats.org/drawingml/2006/main">
          <a:off x="5196350" y="261424"/>
          <a:ext cx="3429033" cy="261610"/>
        </a:xfrm>
        <a:prstGeom xmlns:a="http://schemas.openxmlformats.org/drawingml/2006/main" prst="rect">
          <a:avLst/>
        </a:prstGeom>
        <a:solidFill xmlns:a="http://schemas.openxmlformats.org/drawingml/2006/main">
          <a:schemeClr val="bg1"/>
        </a:solidFill>
        <a:ln xmlns:a="http://schemas.openxmlformats.org/drawingml/2006/main">
          <a:solidFill>
            <a:schemeClr val="tx2">
              <a:lumMod val="75000"/>
            </a:schemeClr>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100" dirty="0">
              <a:solidFill>
                <a:prstClr val="black"/>
              </a:solidFill>
              <a:latin typeface="Cambria"/>
              <a:cs typeface="Cambria"/>
            </a:rPr>
            <a:t>Change from </a:t>
          </a:r>
          <a:r>
            <a:rPr lang="en-US" sz="1100" dirty="0" smtClean="0">
              <a:solidFill>
                <a:prstClr val="black"/>
              </a:solidFill>
              <a:latin typeface="Cambria"/>
              <a:cs typeface="Cambria"/>
            </a:rPr>
            <a:t>FY17 </a:t>
          </a:r>
          <a:r>
            <a:rPr lang="en-US" sz="1100" dirty="0">
              <a:solidFill>
                <a:prstClr val="black"/>
              </a:solidFill>
              <a:latin typeface="Cambria"/>
              <a:cs typeface="Cambria"/>
            </a:rPr>
            <a:t>to </a:t>
          </a:r>
          <a:r>
            <a:rPr lang="en-US" sz="1100" dirty="0" smtClean="0">
              <a:solidFill>
                <a:prstClr val="black"/>
              </a:solidFill>
              <a:latin typeface="Cambria"/>
              <a:cs typeface="Cambria"/>
            </a:rPr>
            <a:t>FY23 is 19.3%. at Actuals</a:t>
          </a:r>
          <a:endParaRPr lang="en-US" sz="1100" dirty="0">
            <a:solidFill>
              <a:prstClr val="black"/>
            </a:solidFill>
            <a:latin typeface="Cambria"/>
            <a:cs typeface="Cambria"/>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0.67335</cdr:x>
      <cdr:y>0.91255</cdr:y>
    </cdr:from>
    <cdr:to>
      <cdr:x>1</cdr:x>
      <cdr:y>1</cdr:y>
    </cdr:to>
    <cdr:sp macro="" textlink="">
      <cdr:nvSpPr>
        <cdr:cNvPr id="2" name="TextBox 1"/>
        <cdr:cNvSpPr txBox="1"/>
      </cdr:nvSpPr>
      <cdr:spPr>
        <a:xfrm xmlns:a="http://schemas.openxmlformats.org/drawingml/2006/main">
          <a:off x="2851164" y="3577695"/>
          <a:ext cx="1383122" cy="342854"/>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400" dirty="0">
              <a:latin typeface="Cambria"/>
              <a:cs typeface="Cambria"/>
            </a:rPr>
            <a:t>Total </a:t>
          </a:r>
          <a:r>
            <a:rPr lang="en-US" sz="1400" dirty="0" smtClean="0">
              <a:latin typeface="Cambria"/>
              <a:cs typeface="Cambria"/>
            </a:rPr>
            <a:t>$93.9 </a:t>
          </a:r>
          <a:r>
            <a:rPr lang="en-US" sz="1400" dirty="0">
              <a:latin typeface="Cambria"/>
              <a:cs typeface="Cambria"/>
            </a:rPr>
            <a:t>m.</a:t>
          </a:r>
        </a:p>
      </cdr:txBody>
    </cdr:sp>
  </cdr:relSizeAnchor>
</c:userShapes>
</file>

<file path=ppt/drawings/drawing3.xml><?xml version="1.0" encoding="utf-8"?>
<c:userShapes xmlns:c="http://schemas.openxmlformats.org/drawingml/2006/chart">
  <cdr:relSizeAnchor xmlns:cdr="http://schemas.openxmlformats.org/drawingml/2006/chartDrawing">
    <cdr:from>
      <cdr:x>0.01104</cdr:x>
      <cdr:y>0.35677</cdr:y>
    </cdr:from>
    <cdr:to>
      <cdr:x>0.1997</cdr:x>
      <cdr:y>0.44973</cdr:y>
    </cdr:to>
    <cdr:sp macro="" textlink="">
      <cdr:nvSpPr>
        <cdr:cNvPr id="2" name="TextBox 1">
          <a:extLst xmlns:a="http://schemas.openxmlformats.org/drawingml/2006/main">
            <a:ext uri="{FF2B5EF4-FFF2-40B4-BE49-F238E27FC236}">
              <a16:creationId xmlns:a16="http://schemas.microsoft.com/office/drawing/2014/main" id="{18551E00-67A8-C74A-9479-06066BD91493}"/>
            </a:ext>
          </a:extLst>
        </cdr:cNvPr>
        <cdr:cNvSpPr txBox="1"/>
      </cdr:nvSpPr>
      <cdr:spPr>
        <a:xfrm xmlns:a="http://schemas.openxmlformats.org/drawingml/2006/main">
          <a:off x="96609" y="1225240"/>
          <a:ext cx="1650479" cy="3192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700" dirty="0">
            <a:latin typeface="Cambria" panose="020405030504060302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8"/>
          </a:xfrm>
          <a:prstGeom prst="rect">
            <a:avLst/>
          </a:prstGeom>
        </p:spPr>
        <p:txBody>
          <a:bodyPr vert="horz" lIns="92486" tIns="46243" rIns="92486" bIns="46243" rtlCol="0"/>
          <a:lstStyle>
            <a:lvl1pPr algn="l">
              <a:defRPr sz="1200"/>
            </a:lvl1pPr>
          </a:lstStyle>
          <a:p>
            <a:endParaRPr lang="en-US"/>
          </a:p>
        </p:txBody>
      </p:sp>
      <p:sp>
        <p:nvSpPr>
          <p:cNvPr id="3" name="Date Placeholder 2"/>
          <p:cNvSpPr>
            <a:spLocks noGrp="1"/>
          </p:cNvSpPr>
          <p:nvPr>
            <p:ph type="dt" idx="1"/>
          </p:nvPr>
        </p:nvSpPr>
        <p:spPr>
          <a:xfrm>
            <a:off x="3936769" y="1"/>
            <a:ext cx="3011699" cy="463408"/>
          </a:xfrm>
          <a:prstGeom prst="rect">
            <a:avLst/>
          </a:prstGeom>
        </p:spPr>
        <p:txBody>
          <a:bodyPr vert="horz" lIns="92486" tIns="46243" rIns="92486" bIns="46243" rtlCol="0"/>
          <a:lstStyle>
            <a:lvl1pPr algn="r">
              <a:defRPr sz="1200"/>
            </a:lvl1pPr>
          </a:lstStyle>
          <a:p>
            <a:fld id="{835C4925-50C6-4777-B566-6B5CCEEFEBBA}" type="datetimeFigureOut">
              <a:rPr lang="en-US" smtClean="0"/>
              <a:t>3/10/2024</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86" tIns="46243" rIns="92486" bIns="46243" rtlCol="0" anchor="ctr"/>
          <a:lstStyle/>
          <a:p>
            <a:endParaRPr lang="en-US"/>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86" tIns="46243" rIns="92486" bIns="4624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11699" cy="463407"/>
          </a:xfrm>
          <a:prstGeom prst="rect">
            <a:avLst/>
          </a:prstGeom>
        </p:spPr>
        <p:txBody>
          <a:bodyPr vert="horz" lIns="92486" tIns="46243" rIns="92486"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70"/>
            <a:ext cx="3011699" cy="463407"/>
          </a:xfrm>
          <a:prstGeom prst="rect">
            <a:avLst/>
          </a:prstGeom>
        </p:spPr>
        <p:txBody>
          <a:bodyPr vert="horz" lIns="92486" tIns="46243" rIns="92486" bIns="46243" rtlCol="0" anchor="b"/>
          <a:lstStyle>
            <a:lvl1pPr algn="r">
              <a:defRPr sz="1200"/>
            </a:lvl1pPr>
          </a:lstStyle>
          <a:p>
            <a:fld id="{207B71AF-3053-4B13-90FB-EEE61DD088C9}" type="slidenum">
              <a:rPr lang="en-US" smtClean="0"/>
              <a:t>‹#›</a:t>
            </a:fld>
            <a:endParaRPr lang="en-US"/>
          </a:p>
        </p:txBody>
      </p:sp>
    </p:spTree>
    <p:extLst>
      <p:ext uri="{BB962C8B-B14F-4D97-AF65-F5344CB8AC3E}">
        <p14:creationId xmlns:p14="http://schemas.microsoft.com/office/powerpoint/2010/main" val="171516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865">
              <a:defRPr/>
            </a:pPr>
            <a:fld id="{2924BE7F-D13B-5143-8EE6-F7CF125D8700}" type="slidenum">
              <a:rPr lang="en-US">
                <a:solidFill>
                  <a:prstClr val="black"/>
                </a:solidFill>
                <a:latin typeface="Calibri"/>
              </a:rPr>
              <a:pPr defTabSz="924865">
                <a:defRPr/>
              </a:pPr>
              <a:t>13</a:t>
            </a:fld>
            <a:endParaRPr lang="en-US" dirty="0">
              <a:solidFill>
                <a:prstClr val="black"/>
              </a:solidFill>
              <a:latin typeface="Calibri"/>
            </a:endParaRPr>
          </a:p>
        </p:txBody>
      </p:sp>
    </p:spTree>
    <p:extLst>
      <p:ext uri="{BB962C8B-B14F-4D97-AF65-F5344CB8AC3E}">
        <p14:creationId xmlns:p14="http://schemas.microsoft.com/office/powerpoint/2010/main" val="4144677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0C51D-B107-C04E-BB01-CA2B77E09F06}" type="slidenum">
              <a:rPr lang="en-US" smtClean="0"/>
              <a:t>14</a:t>
            </a:fld>
            <a:endParaRPr lang="en-US"/>
          </a:p>
        </p:txBody>
      </p:sp>
    </p:spTree>
    <p:extLst>
      <p:ext uri="{BB962C8B-B14F-4D97-AF65-F5344CB8AC3E}">
        <p14:creationId xmlns:p14="http://schemas.microsoft.com/office/powerpoint/2010/main" val="3102946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24BE7F-D13B-5143-8EE6-F7CF125D8700}" type="slidenum">
              <a:rPr lang="en-US" smtClean="0"/>
              <a:pPr/>
              <a:t>21</a:t>
            </a:fld>
            <a:endParaRPr lang="en-US" dirty="0"/>
          </a:p>
        </p:txBody>
      </p:sp>
    </p:spTree>
    <p:extLst>
      <p:ext uri="{BB962C8B-B14F-4D97-AF65-F5344CB8AC3E}">
        <p14:creationId xmlns:p14="http://schemas.microsoft.com/office/powerpoint/2010/main" val="2483652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C71231-6CFC-1B4F-9960-2AAAA19E2782}" type="slidenum">
              <a:rPr lang="en-US" smtClean="0"/>
              <a:t>22</a:t>
            </a:fld>
            <a:endParaRPr lang="en-US" dirty="0"/>
          </a:p>
        </p:txBody>
      </p:sp>
    </p:spTree>
    <p:extLst>
      <p:ext uri="{BB962C8B-B14F-4D97-AF65-F5344CB8AC3E}">
        <p14:creationId xmlns:p14="http://schemas.microsoft.com/office/powerpoint/2010/main" val="1156147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C348FD-E32E-47FC-BA1D-E707F56BACB6}" type="datetimeFigureOut">
              <a:rPr lang="en-US" smtClean="0"/>
              <a:pPr/>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AF3D8-48AC-450A-85AE-859A23A73E0C}" type="slidenum">
              <a:rPr lang="en-US" smtClean="0"/>
              <a:pPr/>
              <a:t>‹#›</a:t>
            </a:fld>
            <a:endParaRPr lang="en-US" dirty="0"/>
          </a:p>
        </p:txBody>
      </p:sp>
    </p:spTree>
    <p:extLst>
      <p:ext uri="{BB962C8B-B14F-4D97-AF65-F5344CB8AC3E}">
        <p14:creationId xmlns:p14="http://schemas.microsoft.com/office/powerpoint/2010/main" val="194684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348FD-E32E-47FC-BA1D-E707F56BACB6}" type="datetimeFigureOut">
              <a:rPr lang="en-US" smtClean="0"/>
              <a:pPr/>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AF3D8-48AC-450A-85AE-859A23A73E0C}" type="slidenum">
              <a:rPr lang="en-US" smtClean="0"/>
              <a:pPr/>
              <a:t>‹#›</a:t>
            </a:fld>
            <a:endParaRPr lang="en-US" dirty="0"/>
          </a:p>
        </p:txBody>
      </p:sp>
    </p:spTree>
    <p:extLst>
      <p:ext uri="{BB962C8B-B14F-4D97-AF65-F5344CB8AC3E}">
        <p14:creationId xmlns:p14="http://schemas.microsoft.com/office/powerpoint/2010/main" val="1283779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348FD-E32E-47FC-BA1D-E707F56BACB6}" type="datetimeFigureOut">
              <a:rPr lang="en-US" smtClean="0"/>
              <a:pPr/>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AF3D8-48AC-450A-85AE-859A23A73E0C}" type="slidenum">
              <a:rPr lang="en-US" smtClean="0"/>
              <a:pPr/>
              <a:t>‹#›</a:t>
            </a:fld>
            <a:endParaRPr lang="en-US" dirty="0"/>
          </a:p>
        </p:txBody>
      </p:sp>
    </p:spTree>
    <p:extLst>
      <p:ext uri="{BB962C8B-B14F-4D97-AF65-F5344CB8AC3E}">
        <p14:creationId xmlns:p14="http://schemas.microsoft.com/office/powerpoint/2010/main" val="1226340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50988E-4D12-904E-822A-1C0F35120DE2}" type="datetimeFigureOut">
              <a:rPr lang="en-US" smtClean="0"/>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075C23-E6F6-534E-B0CA-E6403F848AE6}" type="slidenum">
              <a:rPr lang="en-US" smtClean="0"/>
              <a:t>‹#›</a:t>
            </a:fld>
            <a:endParaRPr lang="en-US" dirty="0"/>
          </a:p>
        </p:txBody>
      </p:sp>
    </p:spTree>
    <p:extLst>
      <p:ext uri="{BB962C8B-B14F-4D97-AF65-F5344CB8AC3E}">
        <p14:creationId xmlns:p14="http://schemas.microsoft.com/office/powerpoint/2010/main" val="2369675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50988E-4D12-904E-822A-1C0F35120DE2}" type="datetimeFigureOut">
              <a:rPr lang="en-US" smtClean="0"/>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075C23-E6F6-534E-B0CA-E6403F848AE6}" type="slidenum">
              <a:rPr lang="en-US" smtClean="0"/>
              <a:t>‹#›</a:t>
            </a:fld>
            <a:endParaRPr lang="en-US" dirty="0"/>
          </a:p>
        </p:txBody>
      </p:sp>
    </p:spTree>
    <p:extLst>
      <p:ext uri="{BB962C8B-B14F-4D97-AF65-F5344CB8AC3E}">
        <p14:creationId xmlns:p14="http://schemas.microsoft.com/office/powerpoint/2010/main" val="610801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50988E-4D12-904E-822A-1C0F35120DE2}" type="datetimeFigureOut">
              <a:rPr lang="en-US" smtClean="0"/>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075C23-E6F6-534E-B0CA-E6403F848AE6}" type="slidenum">
              <a:rPr lang="en-US" smtClean="0"/>
              <a:t>‹#›</a:t>
            </a:fld>
            <a:endParaRPr lang="en-US" dirty="0"/>
          </a:p>
        </p:txBody>
      </p:sp>
    </p:spTree>
    <p:extLst>
      <p:ext uri="{BB962C8B-B14F-4D97-AF65-F5344CB8AC3E}">
        <p14:creationId xmlns:p14="http://schemas.microsoft.com/office/powerpoint/2010/main" val="609746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50988E-4D12-904E-822A-1C0F35120DE2}" type="datetimeFigureOut">
              <a:rPr lang="en-US" smtClean="0"/>
              <a:t>3/10/2024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075C23-E6F6-534E-B0CA-E6403F848AE6}" type="slidenum">
              <a:rPr lang="en-US" smtClean="0"/>
              <a:t>‹#›</a:t>
            </a:fld>
            <a:endParaRPr lang="en-US" dirty="0"/>
          </a:p>
        </p:txBody>
      </p:sp>
    </p:spTree>
    <p:extLst>
      <p:ext uri="{BB962C8B-B14F-4D97-AF65-F5344CB8AC3E}">
        <p14:creationId xmlns:p14="http://schemas.microsoft.com/office/powerpoint/2010/main" val="1012585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50988E-4D12-904E-822A-1C0F35120DE2}" type="datetimeFigureOut">
              <a:rPr lang="en-US" smtClean="0"/>
              <a:t>3/10/2024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075C23-E6F6-534E-B0CA-E6403F848AE6}" type="slidenum">
              <a:rPr lang="en-US" smtClean="0"/>
              <a:t>‹#›</a:t>
            </a:fld>
            <a:endParaRPr lang="en-US" dirty="0"/>
          </a:p>
        </p:txBody>
      </p:sp>
    </p:spTree>
    <p:extLst>
      <p:ext uri="{BB962C8B-B14F-4D97-AF65-F5344CB8AC3E}">
        <p14:creationId xmlns:p14="http://schemas.microsoft.com/office/powerpoint/2010/main" val="1937496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50988E-4D12-904E-822A-1C0F35120DE2}" type="datetimeFigureOut">
              <a:rPr lang="en-US" smtClean="0"/>
              <a:t>3/10/2024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075C23-E6F6-534E-B0CA-E6403F848AE6}" type="slidenum">
              <a:rPr lang="en-US" smtClean="0"/>
              <a:t>‹#›</a:t>
            </a:fld>
            <a:endParaRPr lang="en-US" dirty="0"/>
          </a:p>
        </p:txBody>
      </p:sp>
    </p:spTree>
    <p:extLst>
      <p:ext uri="{BB962C8B-B14F-4D97-AF65-F5344CB8AC3E}">
        <p14:creationId xmlns:p14="http://schemas.microsoft.com/office/powerpoint/2010/main" val="1602266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50988E-4D12-904E-822A-1C0F35120DE2}" type="datetimeFigureOut">
              <a:rPr lang="en-US" smtClean="0"/>
              <a:t>3/10/2024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075C23-E6F6-534E-B0CA-E6403F848AE6}" type="slidenum">
              <a:rPr lang="en-US" smtClean="0"/>
              <a:t>‹#›</a:t>
            </a:fld>
            <a:endParaRPr lang="en-US" dirty="0"/>
          </a:p>
        </p:txBody>
      </p:sp>
    </p:spTree>
    <p:extLst>
      <p:ext uri="{BB962C8B-B14F-4D97-AF65-F5344CB8AC3E}">
        <p14:creationId xmlns:p14="http://schemas.microsoft.com/office/powerpoint/2010/main" val="82080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50988E-4D12-904E-822A-1C0F35120DE2}" type="datetimeFigureOut">
              <a:rPr lang="en-US" smtClean="0"/>
              <a:t>3/10/2024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075C23-E6F6-534E-B0CA-E6403F848AE6}" type="slidenum">
              <a:rPr lang="en-US" smtClean="0"/>
              <a:t>‹#›</a:t>
            </a:fld>
            <a:endParaRPr lang="en-US" dirty="0"/>
          </a:p>
        </p:txBody>
      </p:sp>
    </p:spTree>
    <p:extLst>
      <p:ext uri="{BB962C8B-B14F-4D97-AF65-F5344CB8AC3E}">
        <p14:creationId xmlns:p14="http://schemas.microsoft.com/office/powerpoint/2010/main" val="1917728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348FD-E32E-47FC-BA1D-E707F56BACB6}" type="datetimeFigureOut">
              <a:rPr lang="en-US" smtClean="0"/>
              <a:pPr/>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AF3D8-48AC-450A-85AE-859A23A73E0C}" type="slidenum">
              <a:rPr lang="en-US" smtClean="0"/>
              <a:pPr/>
              <a:t>‹#›</a:t>
            </a:fld>
            <a:endParaRPr lang="en-US" dirty="0"/>
          </a:p>
        </p:txBody>
      </p:sp>
    </p:spTree>
    <p:extLst>
      <p:ext uri="{BB962C8B-B14F-4D97-AF65-F5344CB8AC3E}">
        <p14:creationId xmlns:p14="http://schemas.microsoft.com/office/powerpoint/2010/main" val="4098993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50988E-4D12-904E-822A-1C0F35120DE2}" type="datetimeFigureOut">
              <a:rPr lang="en-US" smtClean="0"/>
              <a:t>3/10/2024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075C23-E6F6-534E-B0CA-E6403F848AE6}" type="slidenum">
              <a:rPr lang="en-US" smtClean="0"/>
              <a:t>‹#›</a:t>
            </a:fld>
            <a:endParaRPr lang="en-US" dirty="0"/>
          </a:p>
        </p:txBody>
      </p:sp>
    </p:spTree>
    <p:extLst>
      <p:ext uri="{BB962C8B-B14F-4D97-AF65-F5344CB8AC3E}">
        <p14:creationId xmlns:p14="http://schemas.microsoft.com/office/powerpoint/2010/main" val="967004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50988E-4D12-904E-822A-1C0F35120DE2}" type="datetimeFigureOut">
              <a:rPr lang="en-US" smtClean="0"/>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075C23-E6F6-534E-B0CA-E6403F848AE6}" type="slidenum">
              <a:rPr lang="en-US" smtClean="0"/>
              <a:t>‹#›</a:t>
            </a:fld>
            <a:endParaRPr lang="en-US" dirty="0"/>
          </a:p>
        </p:txBody>
      </p:sp>
    </p:spTree>
    <p:extLst>
      <p:ext uri="{BB962C8B-B14F-4D97-AF65-F5344CB8AC3E}">
        <p14:creationId xmlns:p14="http://schemas.microsoft.com/office/powerpoint/2010/main" val="1429385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50988E-4D12-904E-822A-1C0F35120DE2}" type="datetimeFigureOut">
              <a:rPr lang="en-US" smtClean="0"/>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075C23-E6F6-534E-B0CA-E6403F848AE6}" type="slidenum">
              <a:rPr lang="en-US" smtClean="0"/>
              <a:t>‹#›</a:t>
            </a:fld>
            <a:endParaRPr lang="en-US" dirty="0"/>
          </a:p>
        </p:txBody>
      </p:sp>
    </p:spTree>
    <p:extLst>
      <p:ext uri="{BB962C8B-B14F-4D97-AF65-F5344CB8AC3E}">
        <p14:creationId xmlns:p14="http://schemas.microsoft.com/office/powerpoint/2010/main" val="2138456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348FD-E32E-47FC-BA1D-E707F56BACB6}" type="datetimeFigureOut">
              <a:rPr lang="en-US" smtClean="0"/>
              <a:pPr/>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AF3D8-48AC-450A-85AE-859A23A73E0C}" type="slidenum">
              <a:rPr lang="en-US" smtClean="0"/>
              <a:pPr/>
              <a:t>‹#›</a:t>
            </a:fld>
            <a:endParaRPr lang="en-US" dirty="0"/>
          </a:p>
        </p:txBody>
      </p:sp>
    </p:spTree>
    <p:extLst>
      <p:ext uri="{BB962C8B-B14F-4D97-AF65-F5344CB8AC3E}">
        <p14:creationId xmlns:p14="http://schemas.microsoft.com/office/powerpoint/2010/main" val="3885890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C348FD-E32E-47FC-BA1D-E707F56BACB6}" type="datetimeFigureOut">
              <a:rPr lang="en-US" smtClean="0"/>
              <a:pPr/>
              <a:t>3/10/2024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AF3D8-48AC-450A-85AE-859A23A73E0C}" type="slidenum">
              <a:rPr lang="en-US" smtClean="0"/>
              <a:pPr/>
              <a:t>‹#›</a:t>
            </a:fld>
            <a:endParaRPr lang="en-US" dirty="0"/>
          </a:p>
        </p:txBody>
      </p:sp>
    </p:spTree>
    <p:extLst>
      <p:ext uri="{BB962C8B-B14F-4D97-AF65-F5344CB8AC3E}">
        <p14:creationId xmlns:p14="http://schemas.microsoft.com/office/powerpoint/2010/main" val="13794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C348FD-E32E-47FC-BA1D-E707F56BACB6}" type="datetimeFigureOut">
              <a:rPr lang="en-US" smtClean="0"/>
              <a:pPr/>
              <a:t>3/10/2024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2AF3D8-48AC-450A-85AE-859A23A73E0C}" type="slidenum">
              <a:rPr lang="en-US" smtClean="0"/>
              <a:pPr/>
              <a:t>‹#›</a:t>
            </a:fld>
            <a:endParaRPr lang="en-US" dirty="0"/>
          </a:p>
        </p:txBody>
      </p:sp>
    </p:spTree>
    <p:extLst>
      <p:ext uri="{BB962C8B-B14F-4D97-AF65-F5344CB8AC3E}">
        <p14:creationId xmlns:p14="http://schemas.microsoft.com/office/powerpoint/2010/main" val="293359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C348FD-E32E-47FC-BA1D-E707F56BACB6}" type="datetimeFigureOut">
              <a:rPr lang="en-US" smtClean="0"/>
              <a:pPr/>
              <a:t>3/10/2024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2AF3D8-48AC-450A-85AE-859A23A73E0C}" type="slidenum">
              <a:rPr lang="en-US" smtClean="0"/>
              <a:pPr/>
              <a:t>‹#›</a:t>
            </a:fld>
            <a:endParaRPr lang="en-US" dirty="0"/>
          </a:p>
        </p:txBody>
      </p:sp>
    </p:spTree>
    <p:extLst>
      <p:ext uri="{BB962C8B-B14F-4D97-AF65-F5344CB8AC3E}">
        <p14:creationId xmlns:p14="http://schemas.microsoft.com/office/powerpoint/2010/main" val="15502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348FD-E32E-47FC-BA1D-E707F56BACB6}" type="datetimeFigureOut">
              <a:rPr lang="en-US" smtClean="0"/>
              <a:pPr/>
              <a:t>3/10/2024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2AF3D8-48AC-450A-85AE-859A23A73E0C}" type="slidenum">
              <a:rPr lang="en-US" smtClean="0"/>
              <a:pPr/>
              <a:t>‹#›</a:t>
            </a:fld>
            <a:endParaRPr lang="en-US" dirty="0"/>
          </a:p>
        </p:txBody>
      </p:sp>
    </p:spTree>
    <p:extLst>
      <p:ext uri="{BB962C8B-B14F-4D97-AF65-F5344CB8AC3E}">
        <p14:creationId xmlns:p14="http://schemas.microsoft.com/office/powerpoint/2010/main" val="159525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C348FD-E32E-47FC-BA1D-E707F56BACB6}" type="datetimeFigureOut">
              <a:rPr lang="en-US" smtClean="0"/>
              <a:pPr/>
              <a:t>3/10/2024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AF3D8-48AC-450A-85AE-859A23A73E0C}" type="slidenum">
              <a:rPr lang="en-US" smtClean="0"/>
              <a:pPr/>
              <a:t>‹#›</a:t>
            </a:fld>
            <a:endParaRPr lang="en-US" dirty="0"/>
          </a:p>
        </p:txBody>
      </p:sp>
    </p:spTree>
    <p:extLst>
      <p:ext uri="{BB962C8B-B14F-4D97-AF65-F5344CB8AC3E}">
        <p14:creationId xmlns:p14="http://schemas.microsoft.com/office/powerpoint/2010/main" val="1228995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C348FD-E32E-47FC-BA1D-E707F56BACB6}" type="datetimeFigureOut">
              <a:rPr lang="en-US" smtClean="0"/>
              <a:pPr/>
              <a:t>3/10/2024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AF3D8-48AC-450A-85AE-859A23A73E0C}" type="slidenum">
              <a:rPr lang="en-US" smtClean="0"/>
              <a:pPr/>
              <a:t>‹#›</a:t>
            </a:fld>
            <a:endParaRPr lang="en-US" dirty="0"/>
          </a:p>
        </p:txBody>
      </p:sp>
    </p:spTree>
    <p:extLst>
      <p:ext uri="{BB962C8B-B14F-4D97-AF65-F5344CB8AC3E}">
        <p14:creationId xmlns:p14="http://schemas.microsoft.com/office/powerpoint/2010/main" val="373233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348FD-E32E-47FC-BA1D-E707F56BACB6}" type="datetimeFigureOut">
              <a:rPr lang="en-US" smtClean="0"/>
              <a:pPr/>
              <a:t>3/10/2024</a:t>
            </a:fld>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AF3D8-48AC-450A-85AE-859A23A73E0C}" type="slidenum">
              <a:rPr lang="en-US" smtClean="0"/>
              <a:pPr/>
              <a:t>‹#›</a:t>
            </a:fld>
            <a:endParaRPr lang="en-US" dirty="0"/>
          </a:p>
        </p:txBody>
      </p:sp>
    </p:spTree>
    <p:extLst>
      <p:ext uri="{BB962C8B-B14F-4D97-AF65-F5344CB8AC3E}">
        <p14:creationId xmlns:p14="http://schemas.microsoft.com/office/powerpoint/2010/main" val="417191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0988E-4D12-904E-822A-1C0F35120DE2}" type="datetimeFigureOut">
              <a:rPr lang="en-US" smtClean="0"/>
              <a:t>3/10/2024</a:t>
            </a:fld>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75C23-E6F6-534E-B0CA-E6403F848AE6}" type="slidenum">
              <a:rPr lang="en-US" smtClean="0"/>
              <a:t>‹#›</a:t>
            </a:fld>
            <a:endParaRPr lang="en-US" dirty="0"/>
          </a:p>
        </p:txBody>
      </p:sp>
    </p:spTree>
    <p:extLst>
      <p:ext uri="{BB962C8B-B14F-4D97-AF65-F5344CB8AC3E}">
        <p14:creationId xmlns:p14="http://schemas.microsoft.com/office/powerpoint/2010/main" val="21263203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19.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0.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chart" Target="../charts/chart2.xml"/><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chart" Target="../charts/chart3.xml"/><Relationship Id="rId5" Type="http://schemas.openxmlformats.org/officeDocument/2006/relationships/image" Target="../media/image21.e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gif"/><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gif"/><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2.emf"/><Relationship Id="rId5" Type="http://schemas.openxmlformats.org/officeDocument/2006/relationships/oleObject" Target="../embeddings/oleObject5.bin"/><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18" Type="http://schemas.openxmlformats.org/officeDocument/2006/relationships/oleObject" Target="../embeddings/oleObject8.bin"/><Relationship Id="rId3" Type="http://schemas.openxmlformats.org/officeDocument/2006/relationships/notesSlide" Target="../notesSlides/notesSlide3.xml"/><Relationship Id="rId7" Type="http://schemas.openxmlformats.org/officeDocument/2006/relationships/diagramQuickStyle" Target="../diagrams/quickStyle2.xml"/><Relationship Id="rId12" Type="http://schemas.openxmlformats.org/officeDocument/2006/relationships/diagramQuickStyle" Target="../diagrams/quickStyle3.xml"/><Relationship Id="rId17" Type="http://schemas.openxmlformats.org/officeDocument/2006/relationships/image" Target="../media/image24.emf"/><Relationship Id="rId2" Type="http://schemas.openxmlformats.org/officeDocument/2006/relationships/slideLayout" Target="../slideLayouts/slideLayout18.xml"/><Relationship Id="rId16" Type="http://schemas.openxmlformats.org/officeDocument/2006/relationships/oleObject" Target="../embeddings/oleObject7.bin"/><Relationship Id="rId1" Type="http://schemas.openxmlformats.org/officeDocument/2006/relationships/vmlDrawing" Target="../drawings/vmlDrawing6.v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5" Type="http://schemas.openxmlformats.org/officeDocument/2006/relationships/chart" Target="../charts/chart7.xml"/><Relationship Id="rId10" Type="http://schemas.openxmlformats.org/officeDocument/2006/relationships/diagramData" Target="../diagrams/data3.xml"/><Relationship Id="rId19" Type="http://schemas.openxmlformats.org/officeDocument/2006/relationships/image" Target="../media/image25.emf"/><Relationship Id="rId4" Type="http://schemas.openxmlformats.org/officeDocument/2006/relationships/image" Target="../media/image1.gif"/><Relationship Id="rId9" Type="http://schemas.microsoft.com/office/2007/relationships/diagramDrawing" Target="../diagrams/drawing2.xml"/><Relationship Id="rId14" Type="http://schemas.microsoft.com/office/2007/relationships/diagramDrawing" Target="../diagrams/drawing3.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4.xml"/><Relationship Id="rId7" Type="http://schemas.openxmlformats.org/officeDocument/2006/relationships/image" Target="../media/image1.gif"/><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chart" Target="../charts/chart8.xml"/><Relationship Id="rId5" Type="http://schemas.openxmlformats.org/officeDocument/2006/relationships/image" Target="../media/image26.emf"/><Relationship Id="rId4" Type="http://schemas.openxmlformats.org/officeDocument/2006/relationships/oleObject" Target="../embeddings/oleObject9.bin"/><Relationship Id="rId9" Type="http://schemas.openxmlformats.org/officeDocument/2006/relationships/image" Target="../media/image27.emf"/></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5.xml"/><Relationship Id="rId5" Type="http://schemas.openxmlformats.org/officeDocument/2006/relationships/image" Target="../media/image7.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gif"/><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gif"/><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gif"/><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54583" y="260214"/>
            <a:ext cx="3364949" cy="954107"/>
          </a:xfrm>
          <a:prstGeom prst="rect">
            <a:avLst/>
          </a:prstGeom>
          <a:noFill/>
        </p:spPr>
        <p:txBody>
          <a:bodyPr wrap="none" rtlCol="0">
            <a:spAutoFit/>
          </a:bodyPr>
          <a:lstStyle/>
          <a:p>
            <a:pPr algn="ctr"/>
            <a:r>
              <a:rPr lang="en-US" sz="2800" b="1" dirty="0">
                <a:solidFill>
                  <a:schemeClr val="accent1">
                    <a:lumMod val="50000"/>
                  </a:schemeClr>
                </a:solidFill>
                <a:latin typeface="Cambria"/>
                <a:cs typeface="Cambria"/>
              </a:rPr>
              <a:t>Louisiana Senate </a:t>
            </a:r>
          </a:p>
          <a:p>
            <a:pPr algn="ctr"/>
            <a:r>
              <a:rPr lang="en-US" sz="2800" b="1" dirty="0">
                <a:solidFill>
                  <a:schemeClr val="accent1">
                    <a:lumMod val="50000"/>
                  </a:schemeClr>
                </a:solidFill>
                <a:latin typeface="Cambria"/>
                <a:cs typeface="Cambria"/>
              </a:rPr>
              <a:t>Finance Committee</a:t>
            </a:r>
          </a:p>
        </p:txBody>
      </p:sp>
      <p:sp>
        <p:nvSpPr>
          <p:cNvPr id="9" name="TextBox 8"/>
          <p:cNvSpPr txBox="1"/>
          <p:nvPr/>
        </p:nvSpPr>
        <p:spPr>
          <a:xfrm>
            <a:off x="4854633" y="3404225"/>
            <a:ext cx="3956468" cy="1231106"/>
          </a:xfrm>
          <a:prstGeom prst="rect">
            <a:avLst/>
          </a:prstGeom>
          <a:noFill/>
        </p:spPr>
        <p:txBody>
          <a:bodyPr wrap="square" rtlCol="0">
            <a:spAutoFit/>
          </a:bodyPr>
          <a:lstStyle/>
          <a:p>
            <a:pPr algn="ctr"/>
            <a:r>
              <a:rPr lang="en-US" b="1" dirty="0">
                <a:solidFill>
                  <a:schemeClr val="accent1">
                    <a:lumMod val="50000"/>
                  </a:schemeClr>
                </a:solidFill>
                <a:latin typeface="Cambria"/>
                <a:cs typeface="Cambria"/>
              </a:rPr>
              <a:t>FY25 Executive Budget</a:t>
            </a:r>
          </a:p>
          <a:p>
            <a:pPr algn="ctr"/>
            <a:endParaRPr lang="en-US" sz="2000" b="1" dirty="0">
              <a:solidFill>
                <a:schemeClr val="tx2">
                  <a:lumMod val="75000"/>
                </a:schemeClr>
              </a:solidFill>
              <a:latin typeface="Cambria"/>
              <a:cs typeface="Cambria"/>
            </a:endParaRPr>
          </a:p>
          <a:p>
            <a:pPr algn="ctr"/>
            <a:r>
              <a:rPr lang="en-US" b="1" dirty="0">
                <a:solidFill>
                  <a:schemeClr val="tx2">
                    <a:lumMod val="75000"/>
                  </a:schemeClr>
                </a:solidFill>
                <a:latin typeface="Cambria"/>
                <a:cs typeface="Cambria"/>
              </a:rPr>
              <a:t>03 </a:t>
            </a:r>
            <a:r>
              <a:rPr lang="mr-IN" b="1" dirty="0">
                <a:solidFill>
                  <a:schemeClr val="tx2">
                    <a:lumMod val="75000"/>
                  </a:schemeClr>
                </a:solidFill>
                <a:latin typeface="Cambria"/>
                <a:cs typeface="Cambria"/>
              </a:rPr>
              <a:t>–</a:t>
            </a:r>
            <a:r>
              <a:rPr lang="en-US" b="1" dirty="0">
                <a:solidFill>
                  <a:schemeClr val="tx2">
                    <a:lumMod val="75000"/>
                  </a:schemeClr>
                </a:solidFill>
                <a:latin typeface="Cambria"/>
                <a:cs typeface="Cambria"/>
              </a:rPr>
              <a:t> Department of Veterans Affairs</a:t>
            </a:r>
          </a:p>
          <a:p>
            <a:pPr algn="ctr"/>
            <a:endParaRPr lang="en-US" b="1" dirty="0">
              <a:solidFill>
                <a:schemeClr val="accent1">
                  <a:lumMod val="50000"/>
                </a:schemeClr>
              </a:solidFill>
              <a:latin typeface="Cambria"/>
              <a:cs typeface="Cambria"/>
            </a:endParaRPr>
          </a:p>
        </p:txBody>
      </p:sp>
      <p:sp>
        <p:nvSpPr>
          <p:cNvPr id="11" name="TextBox 10"/>
          <p:cNvSpPr txBox="1"/>
          <p:nvPr/>
        </p:nvSpPr>
        <p:spPr>
          <a:xfrm>
            <a:off x="6546566" y="5829731"/>
            <a:ext cx="780983" cy="230832"/>
          </a:xfrm>
          <a:prstGeom prst="rect">
            <a:avLst/>
          </a:prstGeom>
          <a:noFill/>
        </p:spPr>
        <p:txBody>
          <a:bodyPr wrap="none" rtlCol="0">
            <a:spAutoFit/>
          </a:bodyPr>
          <a:lstStyle/>
          <a:p>
            <a:pPr algn="ctr"/>
            <a:r>
              <a:rPr lang="en-US" sz="900" dirty="0">
                <a:latin typeface="Cambria"/>
                <a:cs typeface="Cambria"/>
              </a:rPr>
              <a:t>March 2024</a:t>
            </a:r>
          </a:p>
        </p:txBody>
      </p:sp>
      <p:pic>
        <p:nvPicPr>
          <p:cNvPr id="12" name="Picture 11" descr="BraidedSeal.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0536" y="1362281"/>
            <a:ext cx="1893042" cy="1893984"/>
          </a:xfrm>
          <a:prstGeom prst="rect">
            <a:avLst/>
          </a:prstGeom>
        </p:spPr>
      </p:pic>
      <p:sp>
        <p:nvSpPr>
          <p:cNvPr id="13" name="TextBox 12"/>
          <p:cNvSpPr txBox="1"/>
          <p:nvPr/>
        </p:nvSpPr>
        <p:spPr>
          <a:xfrm>
            <a:off x="5917388" y="6208522"/>
            <a:ext cx="2039341" cy="400110"/>
          </a:xfrm>
          <a:prstGeom prst="rect">
            <a:avLst/>
          </a:prstGeom>
          <a:noFill/>
        </p:spPr>
        <p:txBody>
          <a:bodyPr wrap="none" rtlCol="0">
            <a:spAutoFit/>
          </a:bodyPr>
          <a:lstStyle/>
          <a:p>
            <a:pPr algn="ctr"/>
            <a:r>
              <a:rPr lang="en-US" sz="1000" i="1" dirty="0">
                <a:latin typeface="Cambria"/>
                <a:cs typeface="Cambria"/>
              </a:rPr>
              <a:t>Senator Cameron Henry, President</a:t>
            </a:r>
          </a:p>
          <a:p>
            <a:pPr algn="ctr"/>
            <a:r>
              <a:rPr lang="en-US" sz="1000" i="1" dirty="0">
                <a:latin typeface="Cambria"/>
                <a:cs typeface="Cambria"/>
              </a:rPr>
              <a:t>Senator Glen Womack, Chairman</a:t>
            </a:r>
          </a:p>
        </p:txBody>
      </p:sp>
      <p:pic>
        <p:nvPicPr>
          <p:cNvPr id="8" name="Picture 7">
            <a:extLst>
              <a:ext uri="{FF2B5EF4-FFF2-40B4-BE49-F238E27FC236}">
                <a16:creationId xmlns:a16="http://schemas.microsoft.com/office/drawing/2014/main" id="{2F102D00-7384-B54D-B117-01246C5C57B8}"/>
              </a:ext>
            </a:extLst>
          </p:cNvPr>
          <p:cNvPicPr>
            <a:picLocks noChangeAspect="1"/>
          </p:cNvPicPr>
          <p:nvPr/>
        </p:nvPicPr>
        <p:blipFill rotWithShape="1">
          <a:blip r:embed="rId3"/>
          <a:srcRect l="12177" t="2059" r="8639" b="1486"/>
          <a:stretch/>
        </p:blipFill>
        <p:spPr>
          <a:xfrm>
            <a:off x="166810" y="114673"/>
            <a:ext cx="4420746" cy="6614903"/>
          </a:xfrm>
          <a:prstGeom prst="rect">
            <a:avLst/>
          </a:prstGeom>
          <a:ln w="3175">
            <a:solidFill>
              <a:schemeClr val="tx1"/>
            </a:solidFill>
          </a:ln>
        </p:spPr>
      </p:pic>
      <p:sp>
        <p:nvSpPr>
          <p:cNvPr id="5" name="Rectangle 4"/>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1083304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5525" y="119071"/>
            <a:ext cx="8870317" cy="6614903"/>
            <a:chOff x="145523" y="119068"/>
            <a:chExt cx="8870317" cy="6614903"/>
          </a:xfrm>
        </p:grpSpPr>
        <p:grpSp>
          <p:nvGrpSpPr>
            <p:cNvPr id="4" name="Group 8"/>
            <p:cNvGrpSpPr/>
            <p:nvPr/>
          </p:nvGrpSpPr>
          <p:grpSpPr>
            <a:xfrm>
              <a:off x="145523" y="119068"/>
              <a:ext cx="8870317" cy="6614903"/>
              <a:chOff x="145523" y="119068"/>
              <a:chExt cx="8870317" cy="6614903"/>
            </a:xfrm>
          </p:grpSpPr>
          <p:sp>
            <p:nvSpPr>
              <p:cNvPr id="10" name="Rectangle 9"/>
              <p:cNvSpPr/>
              <p:nvPr/>
            </p:nvSpPr>
            <p:spPr>
              <a:xfrm>
                <a:off x="145523" y="121700"/>
                <a:ext cx="8870316" cy="855743"/>
              </a:xfrm>
              <a:prstGeom prst="rect">
                <a:avLst/>
              </a:prstGeom>
              <a:solidFill>
                <a:srgbClr val="10253F"/>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lumMod val="75000"/>
                    </a:srgbClr>
                  </a:solidFill>
                  <a:latin typeface="Calibri"/>
                </a:endParaRPr>
              </a:p>
            </p:txBody>
          </p:sp>
          <p:sp>
            <p:nvSpPr>
              <p:cNvPr id="11" name="Rectangle 10"/>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grpSp>
        <p:pic>
          <p:nvPicPr>
            <p:cNvPr id="13" name="Picture 12" descr="BraidedSeal.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grpSp>
      <p:sp>
        <p:nvSpPr>
          <p:cNvPr id="7" name="Rectangle 6"/>
          <p:cNvSpPr/>
          <p:nvPr/>
        </p:nvSpPr>
        <p:spPr>
          <a:xfrm>
            <a:off x="1064277" y="164338"/>
            <a:ext cx="7032811" cy="769441"/>
          </a:xfrm>
          <a:prstGeom prst="rect">
            <a:avLst/>
          </a:prstGeom>
        </p:spPr>
        <p:txBody>
          <a:bodyPr wrap="square">
            <a:spAutoFit/>
          </a:bodyPr>
          <a:lstStyle/>
          <a:p>
            <a:pPr algn="ctr"/>
            <a:r>
              <a:rPr lang="en-US" sz="2400" dirty="0">
                <a:solidFill>
                  <a:srgbClr val="FFFFCC"/>
                </a:solidFill>
                <a:latin typeface="Cambria"/>
                <a:cs typeface="Cambria"/>
              </a:rPr>
              <a:t>Veterans Affairs</a:t>
            </a:r>
          </a:p>
          <a:p>
            <a:pPr algn="ctr"/>
            <a:r>
              <a:rPr lang="en-US" sz="2000" dirty="0">
                <a:solidFill>
                  <a:srgbClr val="FFFFCC"/>
                </a:solidFill>
                <a:latin typeface="Cambria"/>
                <a:cs typeface="Cambria"/>
              </a:rPr>
              <a:t>Changes in Funding since </a:t>
            </a:r>
            <a:r>
              <a:rPr lang="en-US" sz="2000" dirty="0" smtClean="0">
                <a:solidFill>
                  <a:srgbClr val="FFFFCC"/>
                </a:solidFill>
                <a:latin typeface="Cambria"/>
                <a:cs typeface="Cambria"/>
              </a:rPr>
              <a:t>FY17</a:t>
            </a:r>
            <a:endParaRPr lang="en-US" sz="2000" dirty="0">
              <a:solidFill>
                <a:srgbClr val="FFFFCC"/>
              </a:solidFill>
              <a:latin typeface="Cambria"/>
              <a:cs typeface="Cambria"/>
            </a:endParaRPr>
          </a:p>
        </p:txBody>
      </p:sp>
      <p:graphicFrame>
        <p:nvGraphicFramePr>
          <p:cNvPr id="36" name="Chart 35"/>
          <p:cNvGraphicFramePr/>
          <p:nvPr>
            <p:extLst>
              <p:ext uri="{D42A27DB-BD31-4B8C-83A1-F6EECF244321}">
                <p14:modId xmlns:p14="http://schemas.microsoft.com/office/powerpoint/2010/main" val="1450545142"/>
              </p:ext>
            </p:extLst>
          </p:nvPr>
        </p:nvGraphicFramePr>
        <p:xfrm>
          <a:off x="209646" y="1198571"/>
          <a:ext cx="8673572" cy="5378927"/>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1"/>
          <p:cNvSpPr txBox="1">
            <a:spLocks/>
          </p:cNvSpPr>
          <p:nvPr/>
        </p:nvSpPr>
        <p:spPr>
          <a:xfrm>
            <a:off x="8601146" y="6490954"/>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a:solidFill>
                  <a:srgbClr val="4F81BD"/>
                </a:solidFill>
                <a:latin typeface="Bernard MT Condensed"/>
                <a:cs typeface="Bernard MT Condensed"/>
              </a:rPr>
              <a:pPr/>
              <a:t>10</a:t>
            </a:fld>
            <a:endParaRPr lang="en-US" sz="1000" i="1" dirty="0">
              <a:solidFill>
                <a:srgbClr val="4F81BD"/>
              </a:solidFill>
              <a:latin typeface="Bernard MT Condensed"/>
              <a:cs typeface="Bernard MT Condensed"/>
            </a:endParaRPr>
          </a:p>
        </p:txBody>
      </p:sp>
      <p:sp>
        <p:nvSpPr>
          <p:cNvPr id="32" name="TextBox 31"/>
          <p:cNvSpPr txBox="1"/>
          <p:nvPr/>
        </p:nvSpPr>
        <p:spPr>
          <a:xfrm>
            <a:off x="7923721" y="1788010"/>
            <a:ext cx="550151" cy="276999"/>
          </a:xfrm>
          <a:prstGeom prst="rect">
            <a:avLst/>
          </a:prstGeom>
          <a:noFill/>
        </p:spPr>
        <p:txBody>
          <a:bodyPr wrap="none" rtlCol="0">
            <a:spAutoFit/>
          </a:bodyPr>
          <a:lstStyle/>
          <a:p>
            <a:r>
              <a:rPr lang="en-US" sz="1200" dirty="0" smtClean="0">
                <a:solidFill>
                  <a:prstClr val="black"/>
                </a:solidFill>
                <a:latin typeface="Cambria"/>
                <a:cs typeface="Cambria"/>
              </a:rPr>
              <a:t>$93.9</a:t>
            </a:r>
            <a:endParaRPr lang="en-US" sz="1200" dirty="0">
              <a:solidFill>
                <a:prstClr val="black"/>
              </a:solidFill>
              <a:latin typeface="Cambria"/>
              <a:cs typeface="Cambria"/>
            </a:endParaRPr>
          </a:p>
        </p:txBody>
      </p:sp>
      <p:sp>
        <p:nvSpPr>
          <p:cNvPr id="33" name="TextBox 32"/>
          <p:cNvSpPr txBox="1"/>
          <p:nvPr/>
        </p:nvSpPr>
        <p:spPr>
          <a:xfrm>
            <a:off x="6447473" y="1926511"/>
            <a:ext cx="550151" cy="276999"/>
          </a:xfrm>
          <a:prstGeom prst="rect">
            <a:avLst/>
          </a:prstGeom>
          <a:noFill/>
        </p:spPr>
        <p:txBody>
          <a:bodyPr wrap="none" rtlCol="0">
            <a:spAutoFit/>
          </a:bodyPr>
          <a:lstStyle/>
          <a:p>
            <a:r>
              <a:rPr lang="en-US" sz="1200" dirty="0" smtClean="0">
                <a:solidFill>
                  <a:prstClr val="black"/>
                </a:solidFill>
                <a:latin typeface="Cambria"/>
                <a:cs typeface="Cambria"/>
              </a:rPr>
              <a:t>$91.2</a:t>
            </a:r>
            <a:endParaRPr lang="en-US" sz="1200" dirty="0">
              <a:solidFill>
                <a:prstClr val="black"/>
              </a:solidFill>
              <a:latin typeface="Cambria"/>
              <a:cs typeface="Cambria"/>
            </a:endParaRPr>
          </a:p>
        </p:txBody>
      </p:sp>
      <p:sp>
        <p:nvSpPr>
          <p:cNvPr id="34" name="TextBox 33"/>
          <p:cNvSpPr txBox="1"/>
          <p:nvPr/>
        </p:nvSpPr>
        <p:spPr>
          <a:xfrm>
            <a:off x="1092348" y="2941403"/>
            <a:ext cx="550151" cy="276999"/>
          </a:xfrm>
          <a:prstGeom prst="rect">
            <a:avLst/>
          </a:prstGeom>
          <a:noFill/>
        </p:spPr>
        <p:txBody>
          <a:bodyPr wrap="none" rtlCol="0">
            <a:spAutoFit/>
          </a:bodyPr>
          <a:lstStyle/>
          <a:p>
            <a:r>
              <a:rPr lang="en-US" sz="1200" dirty="0">
                <a:solidFill>
                  <a:prstClr val="black"/>
                </a:solidFill>
                <a:latin typeface="Cambria"/>
                <a:cs typeface="Cambria"/>
              </a:rPr>
              <a:t>$62.2</a:t>
            </a:r>
          </a:p>
        </p:txBody>
      </p:sp>
      <p:sp>
        <p:nvSpPr>
          <p:cNvPr id="35" name="TextBox 34"/>
          <p:cNvSpPr txBox="1"/>
          <p:nvPr/>
        </p:nvSpPr>
        <p:spPr>
          <a:xfrm>
            <a:off x="1830877" y="2817126"/>
            <a:ext cx="550151" cy="276999"/>
          </a:xfrm>
          <a:prstGeom prst="rect">
            <a:avLst/>
          </a:prstGeom>
          <a:noFill/>
        </p:spPr>
        <p:txBody>
          <a:bodyPr wrap="none" rtlCol="0">
            <a:spAutoFit/>
          </a:bodyPr>
          <a:lstStyle/>
          <a:p>
            <a:r>
              <a:rPr lang="en-US" sz="1200" dirty="0">
                <a:solidFill>
                  <a:prstClr val="black"/>
                </a:solidFill>
                <a:latin typeface="Cambria"/>
                <a:cs typeface="Cambria"/>
              </a:rPr>
              <a:t>$66.0</a:t>
            </a:r>
          </a:p>
        </p:txBody>
      </p:sp>
      <p:sp>
        <p:nvSpPr>
          <p:cNvPr id="3" name="TextBox 2"/>
          <p:cNvSpPr txBox="1"/>
          <p:nvPr/>
        </p:nvSpPr>
        <p:spPr>
          <a:xfrm>
            <a:off x="5399509" y="1113429"/>
            <a:ext cx="3447255" cy="261610"/>
          </a:xfrm>
          <a:prstGeom prst="rect">
            <a:avLst/>
          </a:prstGeom>
          <a:solidFill>
            <a:schemeClr val="bg1"/>
          </a:solidFill>
          <a:ln>
            <a:solidFill>
              <a:srgbClr val="10253F"/>
            </a:solidFill>
          </a:ln>
        </p:spPr>
        <p:txBody>
          <a:bodyPr wrap="square" rtlCol="0">
            <a:spAutoFit/>
          </a:bodyPr>
          <a:lstStyle/>
          <a:p>
            <a:pPr algn="ctr"/>
            <a:r>
              <a:rPr lang="en-US" sz="1100" dirty="0">
                <a:solidFill>
                  <a:prstClr val="black"/>
                </a:solidFill>
                <a:latin typeface="Cambria"/>
                <a:cs typeface="Cambria"/>
              </a:rPr>
              <a:t>Change from </a:t>
            </a:r>
            <a:r>
              <a:rPr lang="en-US" sz="1100" dirty="0" smtClean="0">
                <a:solidFill>
                  <a:prstClr val="black"/>
                </a:solidFill>
                <a:latin typeface="Cambria"/>
                <a:cs typeface="Cambria"/>
              </a:rPr>
              <a:t>FY17 </a:t>
            </a:r>
            <a:r>
              <a:rPr lang="en-US" sz="1100" dirty="0">
                <a:solidFill>
                  <a:prstClr val="black"/>
                </a:solidFill>
                <a:latin typeface="Cambria"/>
                <a:cs typeface="Cambria"/>
              </a:rPr>
              <a:t>to </a:t>
            </a:r>
            <a:r>
              <a:rPr lang="en-US" sz="1100" dirty="0" smtClean="0">
                <a:solidFill>
                  <a:prstClr val="black"/>
                </a:solidFill>
                <a:latin typeface="Cambria"/>
                <a:cs typeface="Cambria"/>
              </a:rPr>
              <a:t>FY25 is 51% at Recommended</a:t>
            </a:r>
            <a:endParaRPr lang="en-US" sz="1100" dirty="0">
              <a:solidFill>
                <a:prstClr val="black"/>
              </a:solidFill>
              <a:latin typeface="Cambria"/>
              <a:cs typeface="Cambria"/>
            </a:endParaRPr>
          </a:p>
        </p:txBody>
      </p:sp>
      <p:sp>
        <p:nvSpPr>
          <p:cNvPr id="21" name="TextBox 20"/>
          <p:cNvSpPr txBox="1"/>
          <p:nvPr/>
        </p:nvSpPr>
        <p:spPr>
          <a:xfrm>
            <a:off x="2595534" y="2751761"/>
            <a:ext cx="550151" cy="276999"/>
          </a:xfrm>
          <a:prstGeom prst="rect">
            <a:avLst/>
          </a:prstGeom>
          <a:noFill/>
        </p:spPr>
        <p:txBody>
          <a:bodyPr wrap="none" rtlCol="0">
            <a:spAutoFit/>
          </a:bodyPr>
          <a:lstStyle/>
          <a:p>
            <a:r>
              <a:rPr lang="en-US" sz="1200" dirty="0">
                <a:solidFill>
                  <a:prstClr val="black"/>
                </a:solidFill>
                <a:latin typeface="Cambria"/>
                <a:cs typeface="Cambria"/>
              </a:rPr>
              <a:t>$67.4</a:t>
            </a:r>
          </a:p>
        </p:txBody>
      </p:sp>
      <p:sp>
        <p:nvSpPr>
          <p:cNvPr id="23" name="TextBox 22"/>
          <p:cNvSpPr txBox="1"/>
          <p:nvPr/>
        </p:nvSpPr>
        <p:spPr>
          <a:xfrm>
            <a:off x="3336273" y="2657000"/>
            <a:ext cx="550151" cy="276999"/>
          </a:xfrm>
          <a:prstGeom prst="rect">
            <a:avLst/>
          </a:prstGeom>
          <a:noFill/>
        </p:spPr>
        <p:txBody>
          <a:bodyPr wrap="none" rtlCol="0">
            <a:spAutoFit/>
          </a:bodyPr>
          <a:lstStyle/>
          <a:p>
            <a:r>
              <a:rPr lang="en-US" sz="1200" dirty="0" smtClean="0">
                <a:solidFill>
                  <a:prstClr val="black"/>
                </a:solidFill>
                <a:latin typeface="Cambria"/>
                <a:cs typeface="Cambria"/>
              </a:rPr>
              <a:t>$69.6</a:t>
            </a:r>
            <a:endParaRPr lang="en-US" sz="1200" dirty="0">
              <a:solidFill>
                <a:prstClr val="black"/>
              </a:solidFill>
              <a:latin typeface="Cambria"/>
              <a:cs typeface="Cambria"/>
            </a:endParaRPr>
          </a:p>
        </p:txBody>
      </p:sp>
      <p:sp>
        <p:nvSpPr>
          <p:cNvPr id="17" name="TextBox 16"/>
          <p:cNvSpPr txBox="1"/>
          <p:nvPr/>
        </p:nvSpPr>
        <p:spPr>
          <a:xfrm>
            <a:off x="4127992" y="2613261"/>
            <a:ext cx="565972" cy="276999"/>
          </a:xfrm>
          <a:prstGeom prst="rect">
            <a:avLst/>
          </a:prstGeom>
          <a:noFill/>
        </p:spPr>
        <p:txBody>
          <a:bodyPr wrap="square" rtlCol="0">
            <a:spAutoFit/>
          </a:bodyPr>
          <a:lstStyle/>
          <a:p>
            <a:r>
              <a:rPr lang="en-US" sz="1200" dirty="0" smtClean="0">
                <a:solidFill>
                  <a:prstClr val="black"/>
                </a:solidFill>
                <a:latin typeface="Cambria"/>
                <a:cs typeface="Cambria"/>
              </a:rPr>
              <a:t>$71.8</a:t>
            </a:r>
            <a:endParaRPr lang="en-US" sz="1200" dirty="0">
              <a:solidFill>
                <a:prstClr val="black"/>
              </a:solidFill>
              <a:latin typeface="Cambria"/>
              <a:cs typeface="Cambria"/>
            </a:endParaRPr>
          </a:p>
        </p:txBody>
      </p:sp>
      <p:sp>
        <p:nvSpPr>
          <p:cNvPr id="18" name="TextBox 17"/>
          <p:cNvSpPr txBox="1"/>
          <p:nvPr/>
        </p:nvSpPr>
        <p:spPr>
          <a:xfrm>
            <a:off x="4865311" y="2518500"/>
            <a:ext cx="550151" cy="276999"/>
          </a:xfrm>
          <a:prstGeom prst="rect">
            <a:avLst/>
          </a:prstGeom>
          <a:noFill/>
        </p:spPr>
        <p:txBody>
          <a:bodyPr wrap="none" rtlCol="0">
            <a:spAutoFit/>
          </a:bodyPr>
          <a:lstStyle/>
          <a:p>
            <a:r>
              <a:rPr lang="en-US" sz="1200" dirty="0" smtClean="0">
                <a:solidFill>
                  <a:prstClr val="black"/>
                </a:solidFill>
                <a:latin typeface="Cambria"/>
                <a:cs typeface="Cambria"/>
              </a:rPr>
              <a:t>$74.2</a:t>
            </a:r>
            <a:endParaRPr lang="en-US" sz="1200" dirty="0">
              <a:solidFill>
                <a:prstClr val="black"/>
              </a:solidFill>
              <a:latin typeface="Cambria"/>
              <a:cs typeface="Cambria"/>
            </a:endParaRPr>
          </a:p>
        </p:txBody>
      </p:sp>
      <p:sp>
        <p:nvSpPr>
          <p:cNvPr id="19" name="TextBox 18"/>
          <p:cNvSpPr txBox="1"/>
          <p:nvPr/>
        </p:nvSpPr>
        <p:spPr>
          <a:xfrm>
            <a:off x="5694760" y="2279917"/>
            <a:ext cx="550151" cy="276999"/>
          </a:xfrm>
          <a:prstGeom prst="rect">
            <a:avLst/>
          </a:prstGeom>
          <a:noFill/>
        </p:spPr>
        <p:txBody>
          <a:bodyPr wrap="none" rtlCol="0">
            <a:spAutoFit/>
          </a:bodyPr>
          <a:lstStyle/>
          <a:p>
            <a:r>
              <a:rPr lang="en-US" sz="1200" dirty="0" smtClean="0">
                <a:solidFill>
                  <a:prstClr val="black"/>
                </a:solidFill>
                <a:latin typeface="Cambria"/>
                <a:cs typeface="Cambria"/>
              </a:rPr>
              <a:t>$81.3</a:t>
            </a:r>
            <a:endParaRPr lang="en-US" sz="1200" dirty="0">
              <a:solidFill>
                <a:prstClr val="black"/>
              </a:solidFill>
              <a:latin typeface="Cambria"/>
              <a:cs typeface="Cambria"/>
            </a:endParaRPr>
          </a:p>
        </p:txBody>
      </p:sp>
      <p:sp>
        <p:nvSpPr>
          <p:cNvPr id="20" name="TextBox 19"/>
          <p:cNvSpPr txBox="1"/>
          <p:nvPr/>
        </p:nvSpPr>
        <p:spPr>
          <a:xfrm>
            <a:off x="7185597" y="1926510"/>
            <a:ext cx="550151" cy="276999"/>
          </a:xfrm>
          <a:prstGeom prst="rect">
            <a:avLst/>
          </a:prstGeom>
          <a:noFill/>
        </p:spPr>
        <p:txBody>
          <a:bodyPr wrap="none" rtlCol="0">
            <a:spAutoFit/>
          </a:bodyPr>
          <a:lstStyle/>
          <a:p>
            <a:r>
              <a:rPr lang="en-US" sz="1200" dirty="0" smtClean="0">
                <a:solidFill>
                  <a:prstClr val="black"/>
                </a:solidFill>
                <a:latin typeface="Cambria"/>
                <a:cs typeface="Cambria"/>
              </a:rPr>
              <a:t>$91.6</a:t>
            </a:r>
            <a:endParaRPr lang="en-US" sz="1200" dirty="0">
              <a:solidFill>
                <a:prstClr val="black"/>
              </a:solidFill>
              <a:latin typeface="Cambria"/>
              <a:cs typeface="Cambria"/>
            </a:endParaRPr>
          </a:p>
        </p:txBody>
      </p:sp>
    </p:spTree>
    <p:extLst>
      <p:ext uri="{BB962C8B-B14F-4D97-AF65-F5344CB8AC3E}">
        <p14:creationId xmlns:p14="http://schemas.microsoft.com/office/powerpoint/2010/main" val="3683855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5525" y="132800"/>
            <a:ext cx="8870317" cy="6614903"/>
            <a:chOff x="145523" y="119068"/>
            <a:chExt cx="8870317" cy="6614903"/>
          </a:xfrm>
        </p:grpSpPr>
        <p:sp>
          <p:nvSpPr>
            <p:cNvPr id="16" name="Rectangle 15"/>
            <p:cNvSpPr/>
            <p:nvPr/>
          </p:nvSpPr>
          <p:spPr>
            <a:xfrm>
              <a:off x="145523" y="121700"/>
              <a:ext cx="8870316" cy="855743"/>
            </a:xfrm>
            <a:prstGeom prst="rect">
              <a:avLst/>
            </a:prstGeom>
            <a:solidFill>
              <a:srgbClr val="0F253E"/>
            </a:solidFill>
            <a:ln w="38100" cmpd="sng">
              <a:solidFill>
                <a:srgbClr val="9B9928"/>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4F81BD">
                    <a:lumMod val="75000"/>
                  </a:srgbClr>
                </a:solidFill>
                <a:latin typeface="Calibri"/>
              </a:endParaRPr>
            </a:p>
          </p:txBody>
        </p:sp>
        <p:sp>
          <p:nvSpPr>
            <p:cNvPr id="17" name="Rectangle 16"/>
            <p:cNvSpPr/>
            <p:nvPr/>
          </p:nvSpPr>
          <p:spPr>
            <a:xfrm>
              <a:off x="145523" y="119068"/>
              <a:ext cx="8870317" cy="6614903"/>
            </a:xfrm>
            <a:prstGeom prst="rect">
              <a:avLst/>
            </a:prstGeom>
            <a:noFill/>
            <a:ln w="38100" cmpd="sng">
              <a:solidFill>
                <a:srgbClr val="9A8E3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pic>
          <p:nvPicPr>
            <p:cNvPr id="15" name="Picture 14" descr="BraidedSeal.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p:spPr>
        </p:pic>
      </p:grpSp>
      <p:sp>
        <p:nvSpPr>
          <p:cNvPr id="13" name="Rectangle 12"/>
          <p:cNvSpPr/>
          <p:nvPr/>
        </p:nvSpPr>
        <p:spPr>
          <a:xfrm>
            <a:off x="944638" y="91103"/>
            <a:ext cx="7549432" cy="830997"/>
          </a:xfrm>
          <a:prstGeom prst="rect">
            <a:avLst/>
          </a:prstGeom>
        </p:spPr>
        <p:txBody>
          <a:bodyPr wrap="square">
            <a:spAutoFit/>
          </a:bodyPr>
          <a:lstStyle/>
          <a:p>
            <a:pPr algn="ctr" defTabSz="457200"/>
            <a:r>
              <a:rPr lang="en-US" sz="2400" dirty="0" smtClean="0">
                <a:solidFill>
                  <a:srgbClr val="FFFFCC"/>
                </a:solidFill>
                <a:latin typeface="Cambria"/>
                <a:cs typeface="Cambria"/>
              </a:rPr>
              <a:t>Veterans Affairs</a:t>
            </a:r>
          </a:p>
          <a:p>
            <a:pPr algn="ctr" defTabSz="457200"/>
            <a:r>
              <a:rPr lang="en-US" sz="2400" dirty="0" smtClean="0">
                <a:solidFill>
                  <a:srgbClr val="FFFFCC"/>
                </a:solidFill>
                <a:latin typeface="Cambria"/>
                <a:cs typeface="Cambria"/>
              </a:rPr>
              <a:t>Statewide Adjustments Recommended </a:t>
            </a:r>
            <a:r>
              <a:rPr lang="en-US" sz="2400" dirty="0">
                <a:solidFill>
                  <a:srgbClr val="FFFFCC"/>
                </a:solidFill>
                <a:latin typeface="Cambria"/>
                <a:cs typeface="Cambria"/>
              </a:rPr>
              <a:t>for </a:t>
            </a:r>
            <a:r>
              <a:rPr lang="en-US" sz="2400" dirty="0" smtClean="0">
                <a:solidFill>
                  <a:srgbClr val="FFFFCC"/>
                </a:solidFill>
                <a:latin typeface="Cambria"/>
                <a:cs typeface="Cambria"/>
              </a:rPr>
              <a:t>FY25</a:t>
            </a:r>
            <a:endParaRPr lang="en-US" sz="2400" dirty="0">
              <a:solidFill>
                <a:srgbClr val="FFFFCC"/>
              </a:solidFill>
              <a:latin typeface="Cambria"/>
              <a:cs typeface="Cambria"/>
            </a:endParaRPr>
          </a:p>
        </p:txBody>
      </p:sp>
      <p:sp>
        <p:nvSpPr>
          <p:cNvPr id="14" name="Slide Number Placeholder 1"/>
          <p:cNvSpPr txBox="1">
            <a:spLocks/>
          </p:cNvSpPr>
          <p:nvPr/>
        </p:nvSpPr>
        <p:spPr>
          <a:xfrm>
            <a:off x="8601145" y="6490953"/>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a:solidFill>
                  <a:srgbClr val="4F81BD"/>
                </a:solidFill>
                <a:latin typeface="Bernard MT Condensed"/>
                <a:cs typeface="Bernard MT Condensed"/>
              </a:rPr>
              <a:pPr/>
              <a:t>11</a:t>
            </a:fld>
            <a:endParaRPr lang="en-US" sz="1000" i="1" dirty="0">
              <a:solidFill>
                <a:srgbClr val="4F81BD"/>
              </a:solidFill>
              <a:latin typeface="Bernard MT Condensed"/>
              <a:cs typeface="Bernard MT Condensed"/>
            </a:endParaRPr>
          </a:p>
        </p:txBody>
      </p:sp>
      <p:sp>
        <p:nvSpPr>
          <p:cNvPr id="8" name="Rectangle 7"/>
          <p:cNvSpPr/>
          <p:nvPr/>
        </p:nvSpPr>
        <p:spPr>
          <a:xfrm>
            <a:off x="2575673" y="1054121"/>
            <a:ext cx="3995389" cy="307777"/>
          </a:xfrm>
          <a:prstGeom prst="rect">
            <a:avLst/>
          </a:prstGeom>
        </p:spPr>
        <p:txBody>
          <a:bodyPr wrap="none">
            <a:spAutoFit/>
          </a:bodyPr>
          <a:lstStyle/>
          <a:p>
            <a:pPr algn="ctr" defTabSz="457200"/>
            <a:r>
              <a:rPr lang="en-US" sz="1400" dirty="0">
                <a:solidFill>
                  <a:prstClr val="black"/>
                </a:solidFill>
                <a:latin typeface="Cambria"/>
                <a:cs typeface="Cambria"/>
              </a:rPr>
              <a:t>Statewide Adjustments to </a:t>
            </a:r>
            <a:r>
              <a:rPr lang="en-US" sz="1400" dirty="0" smtClean="0">
                <a:solidFill>
                  <a:prstClr val="black"/>
                </a:solidFill>
                <a:latin typeface="Cambria"/>
                <a:cs typeface="Cambria"/>
              </a:rPr>
              <a:t>Veterans Affairs </a:t>
            </a:r>
            <a:r>
              <a:rPr lang="en-US" sz="1400" dirty="0">
                <a:solidFill>
                  <a:prstClr val="black"/>
                </a:solidFill>
                <a:latin typeface="Cambria"/>
                <a:cs typeface="Cambria"/>
              </a:rPr>
              <a:t>Budget</a:t>
            </a:r>
          </a:p>
        </p:txBody>
      </p:sp>
      <p:graphicFrame>
        <p:nvGraphicFramePr>
          <p:cNvPr id="4" name="Object 3"/>
          <p:cNvGraphicFramePr>
            <a:graphicFrameLocks noChangeAspect="1"/>
          </p:cNvGraphicFramePr>
          <p:nvPr>
            <p:extLst>
              <p:ext uri="{D42A27DB-BD31-4B8C-83A1-F6EECF244321}">
                <p14:modId xmlns:p14="http://schemas.microsoft.com/office/powerpoint/2010/main" val="4054025073"/>
              </p:ext>
            </p:extLst>
          </p:nvPr>
        </p:nvGraphicFramePr>
        <p:xfrm>
          <a:off x="420688" y="1431924"/>
          <a:ext cx="8304212" cy="4927312"/>
        </p:xfrm>
        <a:graphic>
          <a:graphicData uri="http://schemas.openxmlformats.org/presentationml/2006/ole">
            <mc:AlternateContent xmlns:mc="http://schemas.openxmlformats.org/markup-compatibility/2006">
              <mc:Choice xmlns:v="urn:schemas-microsoft-com:vml" Requires="v">
                <p:oleObj spid="_x0000_s20623" name="Worksheet" r:id="rId4" imgW="11287201" imgH="6133971" progId="Excel.Sheet.12">
                  <p:embed/>
                </p:oleObj>
              </mc:Choice>
              <mc:Fallback>
                <p:oleObj name="Worksheet" r:id="rId4" imgW="11287201" imgH="6133971" progId="Excel.Sheet.12">
                  <p:embed/>
                  <p:pic>
                    <p:nvPicPr>
                      <p:cNvPr id="4" name="Object 3"/>
                      <p:cNvPicPr/>
                      <p:nvPr/>
                    </p:nvPicPr>
                    <p:blipFill>
                      <a:blip r:embed="rId5"/>
                      <a:stretch>
                        <a:fillRect/>
                      </a:stretch>
                    </p:blipFill>
                    <p:spPr>
                      <a:xfrm>
                        <a:off x="420688" y="1431924"/>
                        <a:ext cx="8304212" cy="4927312"/>
                      </a:xfrm>
                      <a:prstGeom prst="rect">
                        <a:avLst/>
                      </a:prstGeom>
                    </p:spPr>
                  </p:pic>
                </p:oleObj>
              </mc:Fallback>
            </mc:AlternateContent>
          </a:graphicData>
        </a:graphic>
      </p:graphicFrame>
    </p:spTree>
    <p:extLst>
      <p:ext uri="{BB962C8B-B14F-4D97-AF65-F5344CB8AC3E}">
        <p14:creationId xmlns:p14="http://schemas.microsoft.com/office/powerpoint/2010/main" val="926362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5525" y="132800"/>
            <a:ext cx="8870317" cy="6614903"/>
            <a:chOff x="145523" y="119068"/>
            <a:chExt cx="8870317" cy="6614903"/>
          </a:xfrm>
        </p:grpSpPr>
        <p:sp>
          <p:nvSpPr>
            <p:cNvPr id="16" name="Rectangle 15"/>
            <p:cNvSpPr/>
            <p:nvPr/>
          </p:nvSpPr>
          <p:spPr>
            <a:xfrm>
              <a:off x="145523" y="121700"/>
              <a:ext cx="8870316" cy="855743"/>
            </a:xfrm>
            <a:prstGeom prst="rect">
              <a:avLst/>
            </a:prstGeom>
            <a:solidFill>
              <a:srgbClr val="0F253E"/>
            </a:solidFill>
            <a:ln w="38100" cmpd="sng">
              <a:solidFill>
                <a:srgbClr val="9B9928"/>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4F81BD">
                    <a:lumMod val="75000"/>
                  </a:srgbClr>
                </a:solidFill>
                <a:latin typeface="Calibri"/>
              </a:endParaRPr>
            </a:p>
          </p:txBody>
        </p:sp>
        <p:sp>
          <p:nvSpPr>
            <p:cNvPr id="17" name="Rectangle 16"/>
            <p:cNvSpPr/>
            <p:nvPr/>
          </p:nvSpPr>
          <p:spPr>
            <a:xfrm>
              <a:off x="145523" y="119068"/>
              <a:ext cx="8870317" cy="6614903"/>
            </a:xfrm>
            <a:prstGeom prst="rect">
              <a:avLst/>
            </a:prstGeom>
            <a:noFill/>
            <a:ln w="38100" cmpd="sng">
              <a:solidFill>
                <a:srgbClr val="9A8E3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pic>
          <p:nvPicPr>
            <p:cNvPr id="15" name="Picture 14" descr="BraidedSeal.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p:spPr>
        </p:pic>
      </p:grpSp>
      <p:sp>
        <p:nvSpPr>
          <p:cNvPr id="13" name="Rectangle 12"/>
          <p:cNvSpPr/>
          <p:nvPr/>
        </p:nvSpPr>
        <p:spPr>
          <a:xfrm>
            <a:off x="944638" y="182081"/>
            <a:ext cx="7549432" cy="707886"/>
          </a:xfrm>
          <a:prstGeom prst="rect">
            <a:avLst/>
          </a:prstGeom>
        </p:spPr>
        <p:txBody>
          <a:bodyPr wrap="square">
            <a:spAutoFit/>
          </a:bodyPr>
          <a:lstStyle/>
          <a:p>
            <a:pPr algn="ctr" defTabSz="457189"/>
            <a:r>
              <a:rPr lang="en-US" sz="2000" dirty="0">
                <a:solidFill>
                  <a:srgbClr val="FFFFCC"/>
                </a:solidFill>
                <a:latin typeface="Cambria"/>
                <a:cs typeface="Cambria"/>
              </a:rPr>
              <a:t>Veterans Affairs</a:t>
            </a:r>
          </a:p>
          <a:p>
            <a:pPr algn="ctr" defTabSz="457189"/>
            <a:r>
              <a:rPr lang="en-US" sz="2000" dirty="0">
                <a:solidFill>
                  <a:srgbClr val="FFFFCC"/>
                </a:solidFill>
                <a:latin typeface="Cambria"/>
                <a:cs typeface="Cambria"/>
              </a:rPr>
              <a:t>Non-Statewide Budget Adjustments Recommended for </a:t>
            </a:r>
            <a:r>
              <a:rPr lang="en-US" sz="2000" dirty="0" smtClean="0">
                <a:solidFill>
                  <a:srgbClr val="FFFFCC"/>
                </a:solidFill>
                <a:latin typeface="Cambria"/>
                <a:cs typeface="Cambria"/>
              </a:rPr>
              <a:t>FY25</a:t>
            </a:r>
            <a:endParaRPr lang="en-US" sz="2000" dirty="0">
              <a:solidFill>
                <a:srgbClr val="FFFFCC"/>
              </a:solidFill>
              <a:latin typeface="Cambria"/>
              <a:cs typeface="Cambria"/>
            </a:endParaRPr>
          </a:p>
        </p:txBody>
      </p:sp>
      <p:sp>
        <p:nvSpPr>
          <p:cNvPr id="14" name="Slide Number Placeholder 1"/>
          <p:cNvSpPr txBox="1">
            <a:spLocks/>
          </p:cNvSpPr>
          <p:nvPr/>
        </p:nvSpPr>
        <p:spPr>
          <a:xfrm>
            <a:off x="8601145" y="6490953"/>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a:solidFill>
                  <a:srgbClr val="4F81BD"/>
                </a:solidFill>
                <a:latin typeface="Bernard MT Condensed"/>
                <a:cs typeface="Bernard MT Condensed"/>
              </a:rPr>
              <a:pPr/>
              <a:t>12</a:t>
            </a:fld>
            <a:endParaRPr lang="en-US" sz="1000" i="1" dirty="0">
              <a:solidFill>
                <a:srgbClr val="4F81BD"/>
              </a:solidFill>
              <a:latin typeface="Bernard MT Condensed"/>
              <a:cs typeface="Bernard MT Condensed"/>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144388941"/>
              </p:ext>
            </p:extLst>
          </p:nvPr>
        </p:nvGraphicFramePr>
        <p:xfrm>
          <a:off x="233363" y="1057275"/>
          <a:ext cx="8720137" cy="4067175"/>
        </p:xfrm>
        <a:graphic>
          <a:graphicData uri="http://schemas.openxmlformats.org/presentationml/2006/ole">
            <mc:AlternateContent xmlns:mc="http://schemas.openxmlformats.org/markup-compatibility/2006">
              <mc:Choice xmlns:v="urn:schemas-microsoft-com:vml" Requires="v">
                <p:oleObj spid="_x0000_s21653" name="Worksheet" r:id="rId4" imgW="18030858" imgH="5296067" progId="Excel.Sheet.12">
                  <p:embed/>
                </p:oleObj>
              </mc:Choice>
              <mc:Fallback>
                <p:oleObj name="Worksheet" r:id="rId4" imgW="18030858" imgH="5296067" progId="Excel.Sheet.12">
                  <p:embed/>
                  <p:pic>
                    <p:nvPicPr>
                      <p:cNvPr id="4" name="Object 3"/>
                      <p:cNvPicPr/>
                      <p:nvPr/>
                    </p:nvPicPr>
                    <p:blipFill>
                      <a:blip r:embed="rId5"/>
                      <a:stretch>
                        <a:fillRect/>
                      </a:stretch>
                    </p:blipFill>
                    <p:spPr>
                      <a:xfrm>
                        <a:off x="233363" y="1057275"/>
                        <a:ext cx="8720137" cy="4067175"/>
                      </a:xfrm>
                      <a:prstGeom prst="rect">
                        <a:avLst/>
                      </a:prstGeom>
                    </p:spPr>
                  </p:pic>
                </p:oleObj>
              </mc:Fallback>
            </mc:AlternateContent>
          </a:graphicData>
        </a:graphic>
      </p:graphicFrame>
    </p:spTree>
    <p:extLst>
      <p:ext uri="{BB962C8B-B14F-4D97-AF65-F5344CB8AC3E}">
        <p14:creationId xmlns:p14="http://schemas.microsoft.com/office/powerpoint/2010/main" val="403727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145525" y="119071"/>
            <a:ext cx="8870317" cy="6614903"/>
            <a:chOff x="145523" y="119068"/>
            <a:chExt cx="8870317" cy="6614903"/>
          </a:xfrm>
        </p:grpSpPr>
        <p:grpSp>
          <p:nvGrpSpPr>
            <p:cNvPr id="5" name="Group 13"/>
            <p:cNvGrpSpPr/>
            <p:nvPr/>
          </p:nvGrpSpPr>
          <p:grpSpPr>
            <a:xfrm>
              <a:off x="145523" y="119068"/>
              <a:ext cx="8870317" cy="6614903"/>
              <a:chOff x="145523" y="119068"/>
              <a:chExt cx="8870317" cy="6614903"/>
            </a:xfrm>
          </p:grpSpPr>
          <p:sp>
            <p:nvSpPr>
              <p:cNvPr id="16" name="Rectangle 15"/>
              <p:cNvSpPr/>
              <p:nvPr/>
            </p:nvSpPr>
            <p:spPr>
              <a:xfrm>
                <a:off x="145523" y="121700"/>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lumMod val="75000"/>
                    </a:srgbClr>
                  </a:solidFill>
                  <a:latin typeface="Calibri"/>
                </a:endParaRPr>
              </a:p>
            </p:txBody>
          </p:sp>
          <p:sp>
            <p:nvSpPr>
              <p:cNvPr id="17" name="Rectangle 16"/>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grpSp>
        <p:pic>
          <p:nvPicPr>
            <p:cNvPr id="15" name="Picture 14" descr="BraidedSeal.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grpSp>
      <p:sp>
        <p:nvSpPr>
          <p:cNvPr id="4" name="Title 3"/>
          <p:cNvSpPr>
            <a:spLocks noGrp="1"/>
          </p:cNvSpPr>
          <p:nvPr>
            <p:ph type="title"/>
          </p:nvPr>
        </p:nvSpPr>
        <p:spPr/>
        <p:txBody>
          <a:bodyPr>
            <a:noAutofit/>
          </a:bodyPr>
          <a:lstStyle/>
          <a:p>
            <a:r>
              <a:rPr lang="en-US" sz="4000" dirty="0">
                <a:latin typeface="Cambria"/>
                <a:cs typeface="Cambria"/>
              </a:rPr>
              <a:t/>
            </a:r>
            <a:br>
              <a:rPr lang="en-US" sz="4000" dirty="0">
                <a:latin typeface="Cambria"/>
                <a:cs typeface="Cambria"/>
              </a:rPr>
            </a:br>
            <a:r>
              <a:rPr lang="en-US" sz="4000" dirty="0">
                <a:latin typeface="Cambria"/>
                <a:cs typeface="Cambria"/>
              </a:rPr>
              <a:t/>
            </a:r>
            <a:br>
              <a:rPr lang="en-US" sz="4000" dirty="0">
                <a:latin typeface="Cambria"/>
                <a:cs typeface="Cambria"/>
              </a:rPr>
            </a:br>
            <a:endParaRPr lang="en-US" sz="4000" dirty="0">
              <a:latin typeface="Cambria"/>
              <a:cs typeface="Cambria"/>
            </a:endParaRPr>
          </a:p>
        </p:txBody>
      </p:sp>
      <p:graphicFrame>
        <p:nvGraphicFramePr>
          <p:cNvPr id="6" name="Content Placeholder 6"/>
          <p:cNvGraphicFramePr>
            <a:graphicFrameLocks/>
          </p:cNvGraphicFramePr>
          <p:nvPr>
            <p:extLst>
              <p:ext uri="{D42A27DB-BD31-4B8C-83A1-F6EECF244321}">
                <p14:modId xmlns:p14="http://schemas.microsoft.com/office/powerpoint/2010/main" val="3767619689"/>
              </p:ext>
            </p:extLst>
          </p:nvPr>
        </p:nvGraphicFramePr>
        <p:xfrm>
          <a:off x="406503" y="1243479"/>
          <a:ext cx="4234287" cy="3920549"/>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4866718" y="1230137"/>
            <a:ext cx="3923196" cy="3947234"/>
          </a:xfrm>
          <a:prstGeom prst="rect">
            <a:avLst/>
          </a:prstGeom>
          <a:noFill/>
          <a:ln>
            <a:solidFill>
              <a:schemeClr val="tx1"/>
            </a:solidFill>
          </a:ln>
        </p:spPr>
        <p:txBody>
          <a:bodyPr wrap="square" rtlCol="0">
            <a:spAutoFit/>
          </a:bodyPr>
          <a:lstStyle/>
          <a:p>
            <a:r>
              <a:rPr lang="en-US" sz="1050" b="1" u="sng" dirty="0">
                <a:solidFill>
                  <a:prstClr val="black"/>
                </a:solidFill>
                <a:latin typeface="Cambria"/>
                <a:cs typeface="Cambria"/>
              </a:rPr>
              <a:t>Non-SGF Sources of Funding</a:t>
            </a:r>
            <a:r>
              <a:rPr lang="en-US" sz="1050" b="1" dirty="0">
                <a:solidFill>
                  <a:prstClr val="black"/>
                </a:solidFill>
                <a:latin typeface="Cambria"/>
                <a:cs typeface="Cambria"/>
              </a:rPr>
              <a:t>:</a:t>
            </a:r>
          </a:p>
          <a:p>
            <a:endParaRPr lang="en-US" sz="1000" dirty="0">
              <a:solidFill>
                <a:prstClr val="black"/>
              </a:solidFill>
              <a:latin typeface="Cambria"/>
              <a:cs typeface="Cambria"/>
            </a:endParaRPr>
          </a:p>
          <a:p>
            <a:pPr algn="just"/>
            <a:r>
              <a:rPr lang="en-US" sz="1000" dirty="0">
                <a:solidFill>
                  <a:prstClr val="black"/>
                </a:solidFill>
                <a:latin typeface="Cambria" pitchFamily="18" charset="0"/>
              </a:rPr>
              <a:t>Non-State General Fund funding sources for the Department of Veterans Affairs includes dollars derived from Interagency Transfers, Fees and Self-generated Revenues, Statutory Dedications, and Federal Funds.</a:t>
            </a:r>
          </a:p>
          <a:p>
            <a:pPr algn="just"/>
            <a:endParaRPr lang="en-US" sz="1000" dirty="0">
              <a:solidFill>
                <a:prstClr val="black"/>
              </a:solidFill>
              <a:latin typeface="Cambria" pitchFamily="18" charset="0"/>
            </a:endParaRPr>
          </a:p>
          <a:p>
            <a:pPr algn="just"/>
            <a:r>
              <a:rPr lang="en-US" sz="1000" b="1" dirty="0">
                <a:solidFill>
                  <a:prstClr val="black"/>
                </a:solidFill>
                <a:latin typeface="Cambria" pitchFamily="18" charset="0"/>
              </a:rPr>
              <a:t>Statutory Dedications </a:t>
            </a:r>
            <a:r>
              <a:rPr lang="en-US" sz="1000" dirty="0">
                <a:solidFill>
                  <a:prstClr val="black"/>
                </a:solidFill>
                <a:latin typeface="Cambria" pitchFamily="18" charset="0"/>
              </a:rPr>
              <a:t>come from the Louisiana Military Family Assistance Fund.</a:t>
            </a:r>
          </a:p>
          <a:p>
            <a:pPr algn="just"/>
            <a:endParaRPr lang="en-US" sz="1000" dirty="0">
              <a:solidFill>
                <a:prstClr val="black"/>
              </a:solidFill>
              <a:latin typeface="Cambria" pitchFamily="18" charset="0"/>
            </a:endParaRPr>
          </a:p>
          <a:p>
            <a:pPr algn="just"/>
            <a:r>
              <a:rPr lang="en-US" sz="1000" b="1" dirty="0">
                <a:solidFill>
                  <a:prstClr val="black"/>
                </a:solidFill>
                <a:latin typeface="Cambria" pitchFamily="18" charset="0"/>
              </a:rPr>
              <a:t>Interagency Transfers </a:t>
            </a:r>
            <a:r>
              <a:rPr lang="en-US" sz="1000" dirty="0">
                <a:solidFill>
                  <a:prstClr val="black"/>
                </a:solidFill>
                <a:latin typeface="Cambria" pitchFamily="18" charset="0"/>
              </a:rPr>
              <a:t>are derived from other Veterans Affairs agencies and homes. </a:t>
            </a:r>
          </a:p>
          <a:p>
            <a:pPr algn="just"/>
            <a:endParaRPr lang="en-US" sz="1000" dirty="0">
              <a:solidFill>
                <a:prstClr val="black"/>
              </a:solidFill>
              <a:latin typeface="Cambria" pitchFamily="18" charset="0"/>
            </a:endParaRPr>
          </a:p>
          <a:p>
            <a:pPr algn="just"/>
            <a:r>
              <a:rPr lang="en-US" sz="1000" b="1" dirty="0">
                <a:solidFill>
                  <a:prstClr val="black"/>
                </a:solidFill>
                <a:latin typeface="Cambria" pitchFamily="18" charset="0"/>
              </a:rPr>
              <a:t>Fees and Self-generated Revenues </a:t>
            </a:r>
            <a:r>
              <a:rPr lang="en-US" sz="1000" dirty="0">
                <a:solidFill>
                  <a:prstClr val="black"/>
                </a:solidFill>
                <a:latin typeface="Cambria" pitchFamily="18" charset="0"/>
              </a:rPr>
              <a:t>are derived from each parish's contribution towards providing a veterans service office. Fees and Self-generated Revenues for Veterans Homes are derived from the residents' ability to pay for part of their care and from employees and visitors purchasing meal tickets.</a:t>
            </a:r>
          </a:p>
          <a:p>
            <a:pPr algn="just"/>
            <a:endParaRPr lang="en-US" sz="1000" dirty="0">
              <a:solidFill>
                <a:prstClr val="black"/>
              </a:solidFill>
              <a:latin typeface="Cambria" pitchFamily="18" charset="0"/>
            </a:endParaRPr>
          </a:p>
          <a:p>
            <a:pPr algn="just"/>
            <a:r>
              <a:rPr lang="en-US" sz="1000" b="1" dirty="0">
                <a:solidFill>
                  <a:prstClr val="black"/>
                </a:solidFill>
                <a:latin typeface="Cambria" pitchFamily="18" charset="0"/>
              </a:rPr>
              <a:t>Federal Funds </a:t>
            </a:r>
            <a:r>
              <a:rPr lang="en-US" sz="1000" dirty="0">
                <a:solidFill>
                  <a:prstClr val="black"/>
                </a:solidFill>
                <a:latin typeface="Cambria" pitchFamily="18" charset="0"/>
              </a:rPr>
              <a:t>are derived from the U.S. Department of Veterans Affairs. Federal Funds for the homes are derived from the Veterans Administration for patient care days based on a reimbursement rate of $</a:t>
            </a:r>
            <a:r>
              <a:rPr lang="en-US" sz="1000" dirty="0" smtClean="0">
                <a:solidFill>
                  <a:prstClr val="black"/>
                </a:solidFill>
                <a:latin typeface="Cambria" pitchFamily="18" charset="0"/>
              </a:rPr>
              <a:t>127.17 </a:t>
            </a:r>
            <a:r>
              <a:rPr lang="en-US" sz="1000" dirty="0">
                <a:solidFill>
                  <a:prstClr val="black"/>
                </a:solidFill>
                <a:latin typeface="Cambria" pitchFamily="18" charset="0"/>
              </a:rPr>
              <a:t>per day for the care of each veteran housed as reflected in the daily census and the Medicare eligible residents cost reimbursement from the U.S. Department of Veterans Affairs.</a:t>
            </a:r>
            <a:endParaRPr lang="en-US" sz="1000" dirty="0">
              <a:solidFill>
                <a:prstClr val="black"/>
              </a:solidFill>
              <a:latin typeface="Cambria" pitchFamily="18" charset="0"/>
              <a:cs typeface="Cambria"/>
            </a:endParaRPr>
          </a:p>
        </p:txBody>
      </p:sp>
      <p:sp>
        <p:nvSpPr>
          <p:cNvPr id="12" name="Rectangle 11"/>
          <p:cNvSpPr/>
          <p:nvPr/>
        </p:nvSpPr>
        <p:spPr>
          <a:xfrm>
            <a:off x="990603" y="152403"/>
            <a:ext cx="7800741" cy="830997"/>
          </a:xfrm>
          <a:prstGeom prst="rect">
            <a:avLst/>
          </a:prstGeom>
        </p:spPr>
        <p:txBody>
          <a:bodyPr wrap="square">
            <a:spAutoFit/>
          </a:bodyPr>
          <a:lstStyle/>
          <a:p>
            <a:pPr algn="ctr"/>
            <a:r>
              <a:rPr lang="en-US" sz="2400" dirty="0">
                <a:solidFill>
                  <a:srgbClr val="FFFFCC"/>
                </a:solidFill>
                <a:latin typeface="Cambria"/>
                <a:cs typeface="Cambria"/>
              </a:rPr>
              <a:t>Veterans Affairs</a:t>
            </a:r>
          </a:p>
          <a:p>
            <a:pPr algn="ctr"/>
            <a:r>
              <a:rPr lang="en-US" sz="2400" dirty="0" smtClean="0">
                <a:solidFill>
                  <a:srgbClr val="FFFFCC"/>
                </a:solidFill>
                <a:latin typeface="Cambria"/>
                <a:cs typeface="Cambria"/>
              </a:rPr>
              <a:t>FY25 </a:t>
            </a:r>
            <a:r>
              <a:rPr lang="en-US" sz="2400" dirty="0">
                <a:solidFill>
                  <a:srgbClr val="FFFFCC"/>
                </a:solidFill>
                <a:latin typeface="Cambria"/>
                <a:cs typeface="Cambria"/>
              </a:rPr>
              <a:t>Recommended Means of Finance</a:t>
            </a:r>
          </a:p>
        </p:txBody>
      </p:sp>
      <p:sp>
        <p:nvSpPr>
          <p:cNvPr id="13" name="Slide Number Placeholder 1"/>
          <p:cNvSpPr txBox="1">
            <a:spLocks/>
          </p:cNvSpPr>
          <p:nvPr/>
        </p:nvSpPr>
        <p:spPr>
          <a:xfrm>
            <a:off x="8601146" y="6490954"/>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a:solidFill>
                  <a:srgbClr val="4F81BD"/>
                </a:solidFill>
                <a:latin typeface="Bernard MT Condensed"/>
                <a:cs typeface="Bernard MT Condensed"/>
              </a:rPr>
              <a:pPr/>
              <a:t>13</a:t>
            </a:fld>
            <a:endParaRPr lang="en-US" sz="1000" i="1" dirty="0">
              <a:solidFill>
                <a:srgbClr val="4F81BD"/>
              </a:solidFill>
              <a:latin typeface="Bernard MT Condensed"/>
              <a:cs typeface="Bernard MT Condensed"/>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873597032"/>
              </p:ext>
            </p:extLst>
          </p:nvPr>
        </p:nvGraphicFramePr>
        <p:xfrm>
          <a:off x="406503" y="5437450"/>
          <a:ext cx="8383411" cy="917575"/>
        </p:xfrm>
        <a:graphic>
          <a:graphicData uri="http://schemas.openxmlformats.org/presentationml/2006/ole">
            <mc:AlternateContent xmlns:mc="http://schemas.openxmlformats.org/markup-compatibility/2006">
              <mc:Choice xmlns:v="urn:schemas-microsoft-com:vml" Requires="v">
                <p:oleObj spid="_x0000_s15562" name="Worksheet" r:id="rId6" imgW="12268229" imgH="1133308" progId="Excel.Sheet.12">
                  <p:embed/>
                </p:oleObj>
              </mc:Choice>
              <mc:Fallback>
                <p:oleObj name="Worksheet" r:id="rId6" imgW="12268229" imgH="1133308" progId="Excel.Sheet.12">
                  <p:embed/>
                  <p:pic>
                    <p:nvPicPr>
                      <p:cNvPr id="4" name="Object 3"/>
                      <p:cNvPicPr>
                        <a:picLocks noChangeAspect="1" noChangeArrowheads="1"/>
                      </p:cNvPicPr>
                      <p:nvPr/>
                    </p:nvPicPr>
                    <p:blipFill>
                      <a:blip r:embed="rId7"/>
                      <a:srcRect/>
                      <a:stretch>
                        <a:fillRect/>
                      </a:stretch>
                    </p:blipFill>
                    <p:spPr bwMode="auto">
                      <a:xfrm>
                        <a:off x="406503" y="5437450"/>
                        <a:ext cx="8383411" cy="917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58275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0E7E77-C8BD-E546-AAB5-5E5F850FDCF7}"/>
              </a:ext>
            </a:extLst>
          </p:cNvPr>
          <p:cNvSpPr/>
          <p:nvPr/>
        </p:nvSpPr>
        <p:spPr>
          <a:xfrm>
            <a:off x="145523" y="121700"/>
            <a:ext cx="8870316" cy="855743"/>
          </a:xfrm>
          <a:prstGeom prst="rect">
            <a:avLst/>
          </a:prstGeom>
          <a:solidFill>
            <a:srgbClr val="212935"/>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3" name="Rectangle 2">
            <a:extLst>
              <a:ext uri="{FF2B5EF4-FFF2-40B4-BE49-F238E27FC236}">
                <a16:creationId xmlns:a16="http://schemas.microsoft.com/office/drawing/2014/main" id="{A967A504-A717-9C4C-87A6-8A13B5E562F6}"/>
              </a:ext>
            </a:extLst>
          </p:cNvPr>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BraidedSeal.gif">
            <a:extLst>
              <a:ext uri="{FF2B5EF4-FFF2-40B4-BE49-F238E27FC236}">
                <a16:creationId xmlns:a16="http://schemas.microsoft.com/office/drawing/2014/main" id="{0718051F-5850-EA49-BA55-ED5267CA2D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solidFill>
            <a:srgbClr val="212935"/>
          </a:solidFill>
          <a:ln>
            <a:noFill/>
          </a:ln>
        </p:spPr>
      </p:pic>
      <p:sp>
        <p:nvSpPr>
          <p:cNvPr id="5" name="Rectangle 4">
            <a:extLst>
              <a:ext uri="{FF2B5EF4-FFF2-40B4-BE49-F238E27FC236}">
                <a16:creationId xmlns:a16="http://schemas.microsoft.com/office/drawing/2014/main" id="{A017B461-56C7-0941-A943-5CA997F3E91F}"/>
              </a:ext>
            </a:extLst>
          </p:cNvPr>
          <p:cNvSpPr/>
          <p:nvPr/>
        </p:nvSpPr>
        <p:spPr>
          <a:xfrm>
            <a:off x="1850404" y="163233"/>
            <a:ext cx="6463016" cy="769441"/>
          </a:xfrm>
          <a:prstGeom prst="rect">
            <a:avLst/>
          </a:prstGeom>
        </p:spPr>
        <p:txBody>
          <a:bodyPr wrap="square">
            <a:spAutoFit/>
          </a:bodyPr>
          <a:lstStyle/>
          <a:p>
            <a:pPr algn="ctr"/>
            <a:r>
              <a:rPr lang="en-US" sz="2400" dirty="0">
                <a:solidFill>
                  <a:srgbClr val="FFFFCC"/>
                </a:solidFill>
                <a:latin typeface="Cambria"/>
                <a:cs typeface="Cambria"/>
              </a:rPr>
              <a:t>Categorical Expenditures</a:t>
            </a:r>
          </a:p>
          <a:p>
            <a:pPr algn="ctr"/>
            <a:r>
              <a:rPr lang="en-US" sz="2000" dirty="0">
                <a:solidFill>
                  <a:srgbClr val="FFFFCC"/>
                </a:solidFill>
                <a:latin typeface="Cambria"/>
                <a:cs typeface="Cambria"/>
              </a:rPr>
              <a:t>Examples of Categories</a:t>
            </a:r>
          </a:p>
        </p:txBody>
      </p:sp>
      <p:sp>
        <p:nvSpPr>
          <p:cNvPr id="8" name="Slide Number Placeholder 7">
            <a:extLst>
              <a:ext uri="{FF2B5EF4-FFF2-40B4-BE49-F238E27FC236}">
                <a16:creationId xmlns:a16="http://schemas.microsoft.com/office/drawing/2014/main" id="{CFE9E86B-9722-7E4C-9FFC-001CF7CD49D8}"/>
              </a:ext>
            </a:extLst>
          </p:cNvPr>
          <p:cNvSpPr>
            <a:spLocks noGrp="1"/>
          </p:cNvSpPr>
          <p:nvPr>
            <p:ph type="sldNum" sz="quarter" idx="12"/>
          </p:nvPr>
        </p:nvSpPr>
        <p:spPr>
          <a:xfrm>
            <a:off x="8603673" y="6367466"/>
            <a:ext cx="400505" cy="365125"/>
          </a:xfrm>
        </p:spPr>
        <p:txBody>
          <a:bodyPr/>
          <a:lstStyle/>
          <a:p>
            <a:fld id="{DD5C01E5-A201-2248-BB09-23B2DD990E8D}" type="slidenum">
              <a:rPr lang="en-US" sz="1050" b="1" i="1" smtClean="0">
                <a:solidFill>
                  <a:schemeClr val="accent1"/>
                </a:solidFill>
                <a:latin typeface="Cambria" panose="02040503050406030204" pitchFamily="18" charset="0"/>
              </a:rPr>
              <a:t>14</a:t>
            </a:fld>
            <a:endParaRPr lang="en-US" sz="1050" b="1" i="1" dirty="0">
              <a:solidFill>
                <a:schemeClr val="accent1"/>
              </a:solidFill>
              <a:latin typeface="Cambria" panose="02040503050406030204" pitchFamily="18" charset="0"/>
            </a:endParaRPr>
          </a:p>
        </p:txBody>
      </p:sp>
      <p:sp>
        <p:nvSpPr>
          <p:cNvPr id="13" name="TextBox 12">
            <a:extLst>
              <a:ext uri="{FF2B5EF4-FFF2-40B4-BE49-F238E27FC236}">
                <a16:creationId xmlns:a16="http://schemas.microsoft.com/office/drawing/2014/main" id="{FDDCC3BD-12C3-2241-B114-779AF858AD32}"/>
              </a:ext>
            </a:extLst>
          </p:cNvPr>
          <p:cNvSpPr txBox="1"/>
          <p:nvPr/>
        </p:nvSpPr>
        <p:spPr>
          <a:xfrm>
            <a:off x="305052" y="1539774"/>
            <a:ext cx="8566721" cy="4755148"/>
          </a:xfrm>
          <a:prstGeom prst="rect">
            <a:avLst/>
          </a:prstGeom>
          <a:noFill/>
        </p:spPr>
        <p:txBody>
          <a:bodyPr wrap="square" rtlCol="0">
            <a:spAutoFit/>
          </a:bodyPr>
          <a:lstStyle/>
          <a:p>
            <a:pPr algn="just"/>
            <a:r>
              <a:rPr lang="en-US" sz="1050" b="1" dirty="0">
                <a:latin typeface="Cambria" panose="02040503050406030204" pitchFamily="18" charset="0"/>
              </a:rPr>
              <a:t>Personal Services</a:t>
            </a:r>
          </a:p>
          <a:p>
            <a:pPr marL="285750" indent="-285750" algn="just">
              <a:buFont typeface="Arial" panose="020B0604020202020204" pitchFamily="34" charset="0"/>
              <a:buChar char="•"/>
            </a:pPr>
            <a:r>
              <a:rPr lang="en-US" sz="1000" dirty="0">
                <a:latin typeface="Cambria" panose="02040503050406030204" pitchFamily="18" charset="0"/>
              </a:rPr>
              <a:t>Salaries – Regular, overtime, and termination pay for Classified and Unclassified personnel.</a:t>
            </a:r>
          </a:p>
          <a:p>
            <a:pPr marL="285750" indent="-285750" algn="just">
              <a:buFont typeface="Arial" panose="020B0604020202020204" pitchFamily="34" charset="0"/>
              <a:buChar char="•"/>
            </a:pPr>
            <a:r>
              <a:rPr lang="en-US" sz="1000" dirty="0">
                <a:latin typeface="Cambria" panose="02040503050406030204" pitchFamily="18" charset="0"/>
              </a:rPr>
              <a:t>Other Compensation – Wages, student labor, compensation for board members and/or board of trustees, evening instruction, university instructors, etc.</a:t>
            </a:r>
          </a:p>
          <a:p>
            <a:pPr marL="285750" indent="-285750" algn="just">
              <a:buFont typeface="Arial" panose="020B0604020202020204" pitchFamily="34" charset="0"/>
              <a:buChar char="•"/>
            </a:pPr>
            <a:r>
              <a:rPr lang="en-US" sz="1000" dirty="0">
                <a:latin typeface="Cambria" panose="02040503050406030204" pitchFamily="18" charset="0"/>
              </a:rPr>
              <a:t>Related Benefits – Retirement contributions, post-retirement contributions/benefits, FICA tax, Medicare tax, group insurance contributions, compensated absences, other related benefits, taxable fringe benefits, etc.</a:t>
            </a:r>
          </a:p>
          <a:p>
            <a:pPr marL="285750" indent="-285750" algn="just">
              <a:buFont typeface="Arial" panose="020B0604020202020204" pitchFamily="34" charset="0"/>
              <a:buChar char="•"/>
            </a:pPr>
            <a:endParaRPr lang="en-US" sz="1000" b="1" dirty="0">
              <a:latin typeface="Cambria" panose="02040503050406030204" pitchFamily="18" charset="0"/>
            </a:endParaRPr>
          </a:p>
          <a:p>
            <a:pPr algn="just"/>
            <a:r>
              <a:rPr lang="en-US" sz="1050" b="1" dirty="0">
                <a:latin typeface="Cambria" panose="02040503050406030204" pitchFamily="18" charset="0"/>
              </a:rPr>
              <a:t>Total Operating Expenses</a:t>
            </a:r>
          </a:p>
          <a:p>
            <a:pPr marL="285750" indent="-285750" algn="just">
              <a:buFont typeface="Arial" panose="020B0604020202020204" pitchFamily="34" charset="0"/>
              <a:buChar char="•"/>
            </a:pPr>
            <a:r>
              <a:rPr lang="en-US" sz="1000" dirty="0">
                <a:latin typeface="Cambria" panose="02040503050406030204" pitchFamily="18" charset="0"/>
              </a:rPr>
              <a:t>Travel – In-state and Out-of-state, including meal reimbursement.</a:t>
            </a:r>
          </a:p>
          <a:p>
            <a:pPr marL="285750" indent="-285750" algn="just">
              <a:buFont typeface="Arial" panose="020B0604020202020204" pitchFamily="34" charset="0"/>
              <a:buChar char="•"/>
            </a:pPr>
            <a:r>
              <a:rPr lang="en-US" sz="1000" dirty="0">
                <a:latin typeface="Cambria" panose="02040503050406030204" pitchFamily="18" charset="0"/>
              </a:rPr>
              <a:t>Operating Services – Advertising, printing, insurance, maintenance, rentals, data processing, internet costs, dues and subscriptions, mail delivery, telephones, data lines, vehicle tracking and telematics, utilities, depreciation, amortization, banking services, credit card fees, etc.</a:t>
            </a:r>
          </a:p>
          <a:p>
            <a:pPr marL="285750" indent="-285750" algn="just">
              <a:buFont typeface="Arial" panose="020B0604020202020204" pitchFamily="34" charset="0"/>
              <a:buChar char="•"/>
            </a:pPr>
            <a:r>
              <a:rPr lang="en-US" sz="1000" dirty="0">
                <a:latin typeface="Cambria" panose="02040503050406030204" pitchFamily="18" charset="0"/>
              </a:rPr>
              <a:t>Supplies – office supplies and equipment, computers, clothing and uniforms, medical, pharmaceutical, food, automotive, repair and maintenance, software, etc.</a:t>
            </a:r>
          </a:p>
          <a:p>
            <a:pPr marL="285750" indent="-285750" algn="just">
              <a:buFont typeface="Arial" panose="020B0604020202020204" pitchFamily="34" charset="0"/>
              <a:buChar char="•"/>
            </a:pPr>
            <a:endParaRPr lang="en-US" sz="1000" dirty="0">
              <a:latin typeface="Cambria" panose="02040503050406030204" pitchFamily="18" charset="0"/>
            </a:endParaRPr>
          </a:p>
          <a:p>
            <a:pPr algn="just"/>
            <a:r>
              <a:rPr lang="en-US" sz="1050" b="1" dirty="0">
                <a:latin typeface="Cambria" panose="02040503050406030204" pitchFamily="18" charset="0"/>
              </a:rPr>
              <a:t>Professional Services </a:t>
            </a:r>
            <a:r>
              <a:rPr lang="en-US" sz="1000" b="1" dirty="0">
                <a:latin typeface="Cambria" panose="02040503050406030204" pitchFamily="18" charset="0"/>
              </a:rPr>
              <a:t>– </a:t>
            </a:r>
            <a:r>
              <a:rPr lang="en-US" sz="1000" dirty="0">
                <a:latin typeface="Cambria" panose="02040503050406030204" pitchFamily="18" charset="0"/>
              </a:rPr>
              <a:t>Accounting, auditing, management consulting, engineering, architectural, legal, medical and dental, veterinary, information technology, etc.</a:t>
            </a:r>
          </a:p>
          <a:p>
            <a:pPr algn="just"/>
            <a:endParaRPr lang="en-US" sz="1000" dirty="0">
              <a:latin typeface="Cambria" panose="02040503050406030204" pitchFamily="18" charset="0"/>
            </a:endParaRPr>
          </a:p>
          <a:p>
            <a:pPr algn="just"/>
            <a:r>
              <a:rPr lang="en-US" sz="1050" b="1" dirty="0">
                <a:latin typeface="Cambria" panose="02040503050406030204" pitchFamily="18" charset="0"/>
              </a:rPr>
              <a:t>Total Other Charges</a:t>
            </a:r>
          </a:p>
          <a:p>
            <a:pPr marL="285750" indent="-285750" algn="just">
              <a:buFont typeface="Arial" panose="020B0604020202020204" pitchFamily="34" charset="0"/>
              <a:buChar char="•"/>
            </a:pPr>
            <a:r>
              <a:rPr lang="en-US" sz="1000" dirty="0">
                <a:latin typeface="Cambria" panose="02040503050406030204" pitchFamily="18" charset="0"/>
              </a:rPr>
              <a:t>Other Charges – Aid to school boards, local government, etc.; public assistance; miscellaneous charges; judgments, fines, and penalties; interest on judgments; punitive/compensatory damages; OC personal services, operating expenses, professional services; contract attorney expenses; recoupments; furlough; contractual services; interest expense; claim payments; commercial group insurance; reinsurance; loans issued; disbursements; etc.</a:t>
            </a:r>
          </a:p>
          <a:p>
            <a:pPr marL="285750" indent="-285750" algn="just">
              <a:buFont typeface="Arial" panose="020B0604020202020204" pitchFamily="34" charset="0"/>
              <a:buChar char="•"/>
            </a:pPr>
            <a:r>
              <a:rPr lang="en-US" sz="1000" dirty="0">
                <a:latin typeface="Cambria" panose="02040503050406030204" pitchFamily="18" charset="0"/>
              </a:rPr>
              <a:t>Debt Service – Principal, interest, related charges, reserve requirement, amortization, and bond premiums.  </a:t>
            </a:r>
          </a:p>
          <a:p>
            <a:pPr marL="285750" indent="-285750" algn="just">
              <a:buFont typeface="Arial" panose="020B0604020202020204" pitchFamily="34" charset="0"/>
              <a:buChar char="•"/>
            </a:pPr>
            <a:r>
              <a:rPr lang="en-US" sz="1000" dirty="0">
                <a:latin typeface="Cambria" panose="02040503050406030204" pitchFamily="18" charset="0"/>
              </a:rPr>
              <a:t>Interagency Transfer Line-Item Expenditure – Any expenses paid for with Interagency Transfers – from commodities and services to equipment.</a:t>
            </a:r>
          </a:p>
          <a:p>
            <a:pPr algn="just"/>
            <a:endParaRPr lang="en-US" sz="1050" dirty="0">
              <a:latin typeface="Cambria" panose="02040503050406030204" pitchFamily="18" charset="0"/>
            </a:endParaRPr>
          </a:p>
          <a:p>
            <a:pPr algn="just"/>
            <a:r>
              <a:rPr lang="en-US" sz="1050" b="1" dirty="0">
                <a:latin typeface="Cambria" panose="02040503050406030204" pitchFamily="18" charset="0"/>
              </a:rPr>
              <a:t>Acquisitions and Major Repairs</a:t>
            </a:r>
          </a:p>
          <a:p>
            <a:pPr marL="285750" indent="-285750" algn="just">
              <a:buFont typeface="Arial" panose="020B0604020202020204" pitchFamily="34" charset="0"/>
              <a:buChar char="•"/>
            </a:pPr>
            <a:r>
              <a:rPr lang="en-US" sz="1000" dirty="0">
                <a:latin typeface="Cambria" panose="02040503050406030204" pitchFamily="18" charset="0"/>
              </a:rPr>
              <a:t>Acquisitions – Land; buildings; automobiles; aircraft; accessories; equipment; software; hardware; farm and heavy equipment; boats; capital outlay expenditures; construction; etc.</a:t>
            </a:r>
          </a:p>
          <a:p>
            <a:pPr marL="285750" indent="-285750" algn="just">
              <a:buFont typeface="Arial" panose="020B0604020202020204" pitchFamily="34" charset="0"/>
              <a:buChar char="•"/>
            </a:pPr>
            <a:r>
              <a:rPr lang="en-US" sz="1000" dirty="0">
                <a:latin typeface="Cambria" panose="02040503050406030204" pitchFamily="18" charset="0"/>
              </a:rPr>
              <a:t>Major Repairs – Land improvement; buildings; automotive; grounds; boats; aircraft; movable equipment; farm equipment; medical; office; library; education; recreation; communication; other equipment; pollution remediation; etc.</a:t>
            </a:r>
          </a:p>
        </p:txBody>
      </p:sp>
      <p:sp>
        <p:nvSpPr>
          <p:cNvPr id="14" name="TextBox 13">
            <a:extLst>
              <a:ext uri="{FF2B5EF4-FFF2-40B4-BE49-F238E27FC236}">
                <a16:creationId xmlns:a16="http://schemas.microsoft.com/office/drawing/2014/main" id="{021DF18F-B17B-6F47-96A6-0D065FF10EDC}"/>
              </a:ext>
            </a:extLst>
          </p:cNvPr>
          <p:cNvSpPr txBox="1"/>
          <p:nvPr/>
        </p:nvSpPr>
        <p:spPr>
          <a:xfrm>
            <a:off x="305052" y="6424338"/>
            <a:ext cx="2276585" cy="215444"/>
          </a:xfrm>
          <a:prstGeom prst="rect">
            <a:avLst/>
          </a:prstGeom>
          <a:noFill/>
        </p:spPr>
        <p:txBody>
          <a:bodyPr wrap="none" rtlCol="0">
            <a:spAutoFit/>
          </a:bodyPr>
          <a:lstStyle/>
          <a:p>
            <a:r>
              <a:rPr lang="en-US" sz="800" i="1" dirty="0"/>
              <a:t>Source:  OPB Expenditure Budget adjustment form</a:t>
            </a:r>
          </a:p>
        </p:txBody>
      </p:sp>
      <p:sp>
        <p:nvSpPr>
          <p:cNvPr id="6" name="TextBox 5">
            <a:extLst>
              <a:ext uri="{FF2B5EF4-FFF2-40B4-BE49-F238E27FC236}">
                <a16:creationId xmlns:a16="http://schemas.microsoft.com/office/drawing/2014/main" id="{73CDC78A-DE07-3843-8797-7EA7898CF146}"/>
              </a:ext>
            </a:extLst>
          </p:cNvPr>
          <p:cNvSpPr txBox="1"/>
          <p:nvPr/>
        </p:nvSpPr>
        <p:spPr>
          <a:xfrm>
            <a:off x="1999137" y="1137165"/>
            <a:ext cx="5163084" cy="276999"/>
          </a:xfrm>
          <a:prstGeom prst="rect">
            <a:avLst/>
          </a:prstGeom>
          <a:noFill/>
          <a:ln w="19050">
            <a:noFill/>
          </a:ln>
        </p:spPr>
        <p:txBody>
          <a:bodyPr wrap="square" rtlCol="0">
            <a:spAutoFit/>
          </a:bodyPr>
          <a:lstStyle/>
          <a:p>
            <a:pPr algn="ctr"/>
            <a:r>
              <a:rPr lang="en-US" sz="1200" b="1" dirty="0">
                <a:latin typeface="Cambria" panose="02040503050406030204" pitchFamily="18" charset="0"/>
              </a:rPr>
              <a:t>Departments expend funding in the five major categories listed below.</a:t>
            </a:r>
          </a:p>
        </p:txBody>
      </p:sp>
    </p:spTree>
    <p:extLst>
      <p:ext uri="{BB962C8B-B14F-4D97-AF65-F5344CB8AC3E}">
        <p14:creationId xmlns:p14="http://schemas.microsoft.com/office/powerpoint/2010/main" val="1123839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79F311-34DA-5C4F-80FC-406D710F1053}"/>
              </a:ext>
            </a:extLst>
          </p:cNvPr>
          <p:cNvSpPr/>
          <p:nvPr/>
        </p:nvSpPr>
        <p:spPr>
          <a:xfrm>
            <a:off x="145523" y="121700"/>
            <a:ext cx="8870316" cy="855743"/>
          </a:xfrm>
          <a:prstGeom prst="rect">
            <a:avLst/>
          </a:prstGeom>
          <a:solidFill>
            <a:srgbClr val="212935"/>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5" name="Rectangle 14">
            <a:extLst>
              <a:ext uri="{FF2B5EF4-FFF2-40B4-BE49-F238E27FC236}">
                <a16:creationId xmlns:a16="http://schemas.microsoft.com/office/drawing/2014/main" id="{C58FFD0D-D31D-2747-9228-14E83463D2FB}"/>
              </a:ext>
            </a:extLst>
          </p:cNvPr>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descr="BraidedSeal.gif">
            <a:extLst>
              <a:ext uri="{FF2B5EF4-FFF2-40B4-BE49-F238E27FC236}">
                <a16:creationId xmlns:a16="http://schemas.microsoft.com/office/drawing/2014/main" id="{872D96DC-F3EA-254F-91D1-6D3182D29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solidFill>
            <a:srgbClr val="212935"/>
          </a:solidFill>
          <a:ln>
            <a:noFill/>
          </a:ln>
        </p:spPr>
      </p:pic>
      <p:sp>
        <p:nvSpPr>
          <p:cNvPr id="17" name="Rectangle 16">
            <a:extLst>
              <a:ext uri="{FF2B5EF4-FFF2-40B4-BE49-F238E27FC236}">
                <a16:creationId xmlns:a16="http://schemas.microsoft.com/office/drawing/2014/main" id="{F4A11776-EBD0-5349-9DDC-30D770438D3D}"/>
              </a:ext>
            </a:extLst>
          </p:cNvPr>
          <p:cNvSpPr/>
          <p:nvPr/>
        </p:nvSpPr>
        <p:spPr>
          <a:xfrm>
            <a:off x="1748729" y="160488"/>
            <a:ext cx="6463016" cy="769441"/>
          </a:xfrm>
          <a:prstGeom prst="rect">
            <a:avLst/>
          </a:prstGeom>
        </p:spPr>
        <p:txBody>
          <a:bodyPr wrap="square">
            <a:spAutoFit/>
          </a:bodyPr>
          <a:lstStyle/>
          <a:p>
            <a:pPr algn="ctr"/>
            <a:r>
              <a:rPr lang="en-US" sz="2400" dirty="0">
                <a:solidFill>
                  <a:srgbClr val="FFFFCC"/>
                </a:solidFill>
                <a:latin typeface="Cambria"/>
                <a:cs typeface="Cambria"/>
              </a:rPr>
              <a:t>Veterans Affairs </a:t>
            </a:r>
            <a:endParaRPr lang="en-US" sz="2400" dirty="0" smtClean="0">
              <a:solidFill>
                <a:srgbClr val="FFFFCC"/>
              </a:solidFill>
              <a:latin typeface="Cambria"/>
              <a:cs typeface="Cambria"/>
            </a:endParaRPr>
          </a:p>
          <a:p>
            <a:pPr algn="ctr"/>
            <a:r>
              <a:rPr lang="en-US" sz="2000" dirty="0" smtClean="0">
                <a:solidFill>
                  <a:srgbClr val="FFFFCC"/>
                </a:solidFill>
                <a:latin typeface="Cambria"/>
                <a:cs typeface="Cambria"/>
              </a:rPr>
              <a:t>Categorical </a:t>
            </a:r>
            <a:r>
              <a:rPr lang="en-US" sz="2000" dirty="0">
                <a:solidFill>
                  <a:srgbClr val="FFFFCC"/>
                </a:solidFill>
                <a:latin typeface="Cambria"/>
                <a:cs typeface="Cambria"/>
              </a:rPr>
              <a:t>Expenditures at FY25 Recommended</a:t>
            </a:r>
          </a:p>
        </p:txBody>
      </p:sp>
      <p:sp>
        <p:nvSpPr>
          <p:cNvPr id="18" name="Slide Number Placeholder 7">
            <a:extLst>
              <a:ext uri="{FF2B5EF4-FFF2-40B4-BE49-F238E27FC236}">
                <a16:creationId xmlns:a16="http://schemas.microsoft.com/office/drawing/2014/main" id="{A2DBD7C1-A265-0E46-B97B-FB859D5C05E3}"/>
              </a:ext>
            </a:extLst>
          </p:cNvPr>
          <p:cNvSpPr>
            <a:spLocks noGrp="1"/>
          </p:cNvSpPr>
          <p:nvPr>
            <p:ph type="sldNum" sz="quarter" idx="12"/>
          </p:nvPr>
        </p:nvSpPr>
        <p:spPr>
          <a:xfrm>
            <a:off x="8346688" y="6540190"/>
            <a:ext cx="657490" cy="192401"/>
          </a:xfrm>
        </p:spPr>
        <p:txBody>
          <a:bodyPr/>
          <a:lstStyle/>
          <a:p>
            <a:fld id="{DD5C01E5-A201-2248-BB09-23B2DD990E8D}" type="slidenum">
              <a:rPr lang="en-US" sz="900" b="1" i="1" smtClean="0">
                <a:solidFill>
                  <a:schemeClr val="accent1"/>
                </a:solidFill>
                <a:latin typeface="Cambria" panose="02040503050406030204" pitchFamily="18" charset="0"/>
              </a:rPr>
              <a:t>15</a:t>
            </a:fld>
            <a:endParaRPr lang="en-US" sz="900" b="1" i="1" dirty="0">
              <a:solidFill>
                <a:schemeClr val="accent1"/>
              </a:solidFill>
              <a:latin typeface="Cambria" panose="02040503050406030204" pitchFamily="18" charset="0"/>
            </a:endParaRPr>
          </a:p>
        </p:txBody>
      </p:sp>
      <p:sp>
        <p:nvSpPr>
          <p:cNvPr id="26" name="TextBox 25">
            <a:extLst>
              <a:ext uri="{FF2B5EF4-FFF2-40B4-BE49-F238E27FC236}">
                <a16:creationId xmlns:a16="http://schemas.microsoft.com/office/drawing/2014/main" id="{9A18CB49-2C4F-BE4D-83B9-143FDEC5D6CA}"/>
              </a:ext>
            </a:extLst>
          </p:cNvPr>
          <p:cNvSpPr txBox="1"/>
          <p:nvPr/>
        </p:nvSpPr>
        <p:spPr>
          <a:xfrm>
            <a:off x="359012" y="1229183"/>
            <a:ext cx="2906970" cy="2254463"/>
          </a:xfrm>
          <a:prstGeom prst="rect">
            <a:avLst/>
          </a:prstGeom>
          <a:solidFill>
            <a:srgbClr val="FBF8E0"/>
          </a:solidFill>
          <a:ln>
            <a:solidFill>
              <a:schemeClr val="tx1"/>
            </a:solidFill>
          </a:ln>
        </p:spPr>
        <p:txBody>
          <a:bodyPr wrap="square" rtlCol="0">
            <a:spAutoFit/>
          </a:bodyPr>
          <a:lstStyle/>
          <a:p>
            <a:pPr algn="ctr"/>
            <a:r>
              <a:rPr lang="en-US" sz="950" dirty="0">
                <a:latin typeface="Cambria" panose="02040503050406030204" pitchFamily="18" charset="0"/>
              </a:rPr>
              <a:t>The largest expenditure category in </a:t>
            </a:r>
            <a:r>
              <a:rPr lang="en-US" sz="950" dirty="0" smtClean="0">
                <a:latin typeface="Cambria" panose="02040503050406030204" pitchFamily="18" charset="0"/>
              </a:rPr>
              <a:t>Veterans Affairs </a:t>
            </a:r>
            <a:r>
              <a:rPr lang="en-US" sz="950" dirty="0">
                <a:latin typeface="Cambria" panose="02040503050406030204" pitchFamily="18" charset="0"/>
              </a:rPr>
              <a:t>for FY25 Recommended is Total Personal Services at </a:t>
            </a:r>
            <a:r>
              <a:rPr lang="en-US" sz="950" dirty="0" smtClean="0">
                <a:latin typeface="Cambria" panose="02040503050406030204" pitchFamily="18" charset="0"/>
              </a:rPr>
              <a:t>66 </a:t>
            </a:r>
            <a:r>
              <a:rPr lang="en-US" sz="950" dirty="0">
                <a:latin typeface="Cambria" panose="02040503050406030204" pitchFamily="18" charset="0"/>
              </a:rPr>
              <a:t>percent of the budget. </a:t>
            </a:r>
          </a:p>
          <a:p>
            <a:pPr algn="ctr"/>
            <a:endParaRPr lang="en-US" sz="950" dirty="0">
              <a:latin typeface="Cambria" panose="02040503050406030204" pitchFamily="18" charset="0"/>
            </a:endParaRPr>
          </a:p>
          <a:p>
            <a:pPr algn="ctr"/>
            <a:r>
              <a:rPr lang="en-US" sz="950" dirty="0">
                <a:latin typeface="Cambria" panose="02040503050406030204" pitchFamily="18" charset="0"/>
              </a:rPr>
              <a:t>Within this category, Salaries make up </a:t>
            </a:r>
            <a:r>
              <a:rPr lang="en-US" sz="950" dirty="0" smtClean="0">
                <a:latin typeface="Cambria" panose="02040503050406030204" pitchFamily="18" charset="0"/>
              </a:rPr>
              <a:t>67 </a:t>
            </a:r>
            <a:r>
              <a:rPr lang="en-US" sz="950" dirty="0">
                <a:latin typeface="Cambria" panose="02040503050406030204" pitchFamily="18" charset="0"/>
              </a:rPr>
              <a:t>percent of expenditures, while Related Benefits contributes </a:t>
            </a:r>
            <a:r>
              <a:rPr lang="en-US" sz="950" dirty="0" smtClean="0">
                <a:latin typeface="Cambria" panose="02040503050406030204" pitchFamily="18" charset="0"/>
              </a:rPr>
              <a:t>31 </a:t>
            </a:r>
            <a:r>
              <a:rPr lang="en-US" sz="950" dirty="0">
                <a:latin typeface="Cambria" panose="02040503050406030204" pitchFamily="18" charset="0"/>
              </a:rPr>
              <a:t>percent. </a:t>
            </a:r>
          </a:p>
          <a:p>
            <a:pPr algn="ctr"/>
            <a:endParaRPr lang="en-US" sz="950" dirty="0">
              <a:latin typeface="Cambria" panose="02040503050406030204" pitchFamily="18" charset="0"/>
            </a:endParaRPr>
          </a:p>
          <a:p>
            <a:pPr algn="ctr"/>
            <a:r>
              <a:rPr lang="en-US" sz="950" dirty="0" smtClean="0">
                <a:latin typeface="Cambria" panose="02040503050406030204" pitchFamily="18" charset="0"/>
              </a:rPr>
              <a:t>Total Other Charges at make up 14 percent of the budget and contains funding for the </a:t>
            </a:r>
            <a:r>
              <a:rPr lang="en-US" sz="900" dirty="0">
                <a:latin typeface="Cambria" panose="02040503050406030204" pitchFamily="18" charset="0"/>
                <a:ea typeface="Cambria" panose="02040503050406030204" pitchFamily="18" charset="0"/>
              </a:rPr>
              <a:t>Louisiana National Guard Disability </a:t>
            </a:r>
            <a:r>
              <a:rPr lang="en-US" sz="900" dirty="0" smtClean="0">
                <a:latin typeface="Cambria" panose="02040503050406030204" pitchFamily="18" charset="0"/>
                <a:ea typeface="Cambria" panose="02040503050406030204" pitchFamily="18" charset="0"/>
              </a:rPr>
              <a:t>Claims and funding for </a:t>
            </a:r>
            <a:r>
              <a:rPr lang="en-US" sz="900" dirty="0">
                <a:latin typeface="Cambria" panose="02040503050406030204" pitchFamily="18" charset="0"/>
                <a:ea typeface="Cambria" panose="02040503050406030204" pitchFamily="18" charset="0"/>
              </a:rPr>
              <a:t>The Boot, a new Louisiana 501(C)(3) veteran service organization to recruit and retain transitioning Military and Veterans from both Louisiana and the entire United States</a:t>
            </a:r>
            <a:r>
              <a:rPr lang="en-US" sz="900" dirty="0" smtClean="0">
                <a:latin typeface="Cambria" panose="02040503050406030204" pitchFamily="18" charset="0"/>
                <a:ea typeface="Cambria" panose="02040503050406030204" pitchFamily="18" charset="0"/>
              </a:rPr>
              <a:t>.</a:t>
            </a:r>
            <a:endParaRPr lang="en-US" sz="950" dirty="0">
              <a:latin typeface="Cambria" panose="02040503050406030204" pitchFamily="18" charset="0"/>
            </a:endParaRPr>
          </a:p>
        </p:txBody>
      </p:sp>
      <p:graphicFrame>
        <p:nvGraphicFramePr>
          <p:cNvPr id="4" name="Object 3">
            <a:extLst>
              <a:ext uri="{FF2B5EF4-FFF2-40B4-BE49-F238E27FC236}">
                <a16:creationId xmlns:a16="http://schemas.microsoft.com/office/drawing/2014/main" id="{47CD6082-DABB-5A42-828B-2E6E56906C91}"/>
              </a:ext>
            </a:extLst>
          </p:cNvPr>
          <p:cNvGraphicFramePr>
            <a:graphicFrameLocks noChangeAspect="1"/>
          </p:cNvGraphicFramePr>
          <p:nvPr>
            <p:extLst>
              <p:ext uri="{D42A27DB-BD31-4B8C-83A1-F6EECF244321}">
                <p14:modId xmlns:p14="http://schemas.microsoft.com/office/powerpoint/2010/main" val="3213338191"/>
              </p:ext>
            </p:extLst>
          </p:nvPr>
        </p:nvGraphicFramePr>
        <p:xfrm>
          <a:off x="1322388" y="3735388"/>
          <a:ext cx="6145212" cy="2633662"/>
        </p:xfrm>
        <a:graphic>
          <a:graphicData uri="http://schemas.openxmlformats.org/presentationml/2006/ole">
            <mc:AlternateContent xmlns:mc="http://schemas.openxmlformats.org/markup-compatibility/2006">
              <mc:Choice xmlns:v="urn:schemas-microsoft-com:vml" Requires="v">
                <p:oleObj spid="_x0000_s25654" name="Worksheet" r:id="rId4" imgW="11915656" imgH="5105271" progId="Excel.Sheet.12">
                  <p:embed/>
                </p:oleObj>
              </mc:Choice>
              <mc:Fallback>
                <p:oleObj name="Worksheet" r:id="rId4" imgW="11915656" imgH="5105271" progId="Excel.Sheet.12">
                  <p:embed/>
                  <p:pic>
                    <p:nvPicPr>
                      <p:cNvPr id="4" name="Object 3">
                        <a:extLst>
                          <a:ext uri="{FF2B5EF4-FFF2-40B4-BE49-F238E27FC236}">
                            <a16:creationId xmlns:a16="http://schemas.microsoft.com/office/drawing/2014/main" id="{47CD6082-DABB-5A42-828B-2E6E56906C91}"/>
                          </a:ext>
                        </a:extLst>
                      </p:cNvPr>
                      <p:cNvPicPr/>
                      <p:nvPr/>
                    </p:nvPicPr>
                    <p:blipFill>
                      <a:blip r:embed="rId5"/>
                      <a:stretch>
                        <a:fillRect/>
                      </a:stretch>
                    </p:blipFill>
                    <p:spPr>
                      <a:xfrm>
                        <a:off x="1322388" y="3735388"/>
                        <a:ext cx="6145212" cy="2633662"/>
                      </a:xfrm>
                      <a:prstGeom prst="rect">
                        <a:avLst/>
                      </a:prstGeom>
                    </p:spPr>
                  </p:pic>
                </p:oleObj>
              </mc:Fallback>
            </mc:AlternateContent>
          </a:graphicData>
        </a:graphic>
      </p:graphicFrame>
      <p:graphicFrame>
        <p:nvGraphicFramePr>
          <p:cNvPr id="10" name="Chart 9"/>
          <p:cNvGraphicFramePr>
            <a:graphicFrameLocks/>
          </p:cNvGraphicFramePr>
          <p:nvPr>
            <p:extLst>
              <p:ext uri="{D42A27DB-BD31-4B8C-83A1-F6EECF244321}">
                <p14:modId xmlns:p14="http://schemas.microsoft.com/office/powerpoint/2010/main" val="1142970359"/>
              </p:ext>
            </p:extLst>
          </p:nvPr>
        </p:nvGraphicFramePr>
        <p:xfrm>
          <a:off x="3479471" y="1146913"/>
          <a:ext cx="5080000" cy="241900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68721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45523" y="121700"/>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32" name="Rectangle 31"/>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3" name="Picture 32" descr="BraidedSeal.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p:spPr>
      </p:pic>
      <p:sp>
        <p:nvSpPr>
          <p:cNvPr id="34" name="TextBox 33"/>
          <p:cNvSpPr txBox="1"/>
          <p:nvPr/>
        </p:nvSpPr>
        <p:spPr>
          <a:xfrm>
            <a:off x="2359683" y="160488"/>
            <a:ext cx="5241115" cy="769441"/>
          </a:xfrm>
          <a:prstGeom prst="rect">
            <a:avLst/>
          </a:prstGeom>
          <a:noFill/>
        </p:spPr>
        <p:txBody>
          <a:bodyPr wrap="none" rtlCol="0">
            <a:spAutoFit/>
          </a:bodyPr>
          <a:lstStyle/>
          <a:p>
            <a:pPr algn="ctr"/>
            <a:r>
              <a:rPr lang="en-US" sz="2400" dirty="0" smtClean="0">
                <a:solidFill>
                  <a:srgbClr val="FFFFCC"/>
                </a:solidFill>
                <a:latin typeface="Cambria"/>
                <a:cs typeface="Cambria"/>
              </a:rPr>
              <a:t>Veterans Affairs</a:t>
            </a:r>
            <a:endParaRPr lang="en-US" sz="2400" dirty="0">
              <a:solidFill>
                <a:srgbClr val="FFFFCC"/>
              </a:solidFill>
              <a:latin typeface="Cambria"/>
              <a:cs typeface="Cambria"/>
            </a:endParaRPr>
          </a:p>
          <a:p>
            <a:pPr algn="ctr"/>
            <a:r>
              <a:rPr lang="en-US" sz="2000" dirty="0">
                <a:solidFill>
                  <a:srgbClr val="FFFFCC"/>
                </a:solidFill>
                <a:latin typeface="Cambria"/>
                <a:cs typeface="Cambria"/>
              </a:rPr>
              <a:t>FY25 Recommended Categorical Expenditures</a:t>
            </a:r>
          </a:p>
        </p:txBody>
      </p:sp>
      <p:sp>
        <p:nvSpPr>
          <p:cNvPr id="24" name="Slide Number Placeholder 1">
            <a:extLst>
              <a:ext uri="{FF2B5EF4-FFF2-40B4-BE49-F238E27FC236}">
                <a16:creationId xmlns:a16="http://schemas.microsoft.com/office/drawing/2014/main" id="{206FF36C-6FB6-964B-98AF-B3CDF784753A}"/>
              </a:ext>
            </a:extLst>
          </p:cNvPr>
          <p:cNvSpPr txBox="1">
            <a:spLocks/>
          </p:cNvSpPr>
          <p:nvPr/>
        </p:nvSpPr>
        <p:spPr>
          <a:xfrm>
            <a:off x="8601143" y="6490951"/>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smtClean="0">
                <a:solidFill>
                  <a:schemeClr val="accent1"/>
                </a:solidFill>
                <a:latin typeface="Bernard MT Condensed"/>
                <a:cs typeface="Bernard MT Condensed"/>
              </a:rPr>
              <a:pPr/>
              <a:t>16</a:t>
            </a:fld>
            <a:endParaRPr lang="en-US" sz="1000" i="1" dirty="0">
              <a:solidFill>
                <a:schemeClr val="accent1"/>
              </a:solidFill>
              <a:latin typeface="Bernard MT Condensed"/>
              <a:cs typeface="Bernard MT Condensed"/>
            </a:endParaRPr>
          </a:p>
        </p:txBody>
      </p:sp>
      <p:sp>
        <p:nvSpPr>
          <p:cNvPr id="17" name="TextBox 16">
            <a:extLst>
              <a:ext uri="{FF2B5EF4-FFF2-40B4-BE49-F238E27FC236}">
                <a16:creationId xmlns:a16="http://schemas.microsoft.com/office/drawing/2014/main" id="{39B90C03-2756-CD43-A6DA-31664B5EF227}"/>
              </a:ext>
            </a:extLst>
          </p:cNvPr>
          <p:cNvSpPr txBox="1"/>
          <p:nvPr/>
        </p:nvSpPr>
        <p:spPr>
          <a:xfrm>
            <a:off x="6583202" y="6512903"/>
            <a:ext cx="2225289" cy="200055"/>
          </a:xfrm>
          <a:prstGeom prst="rect">
            <a:avLst/>
          </a:prstGeom>
          <a:noFill/>
        </p:spPr>
        <p:txBody>
          <a:bodyPr wrap="none" rtlCol="0">
            <a:spAutoFit/>
          </a:bodyPr>
          <a:lstStyle/>
          <a:p>
            <a:r>
              <a:rPr lang="en-US" sz="700" i="1" dirty="0">
                <a:latin typeface="Cambria" panose="02040503050406030204" pitchFamily="18" charset="0"/>
              </a:rPr>
              <a:t>Source:  FY25 Executive Budget Supporting Documents.</a:t>
            </a:r>
          </a:p>
        </p:txBody>
      </p:sp>
      <p:sp>
        <p:nvSpPr>
          <p:cNvPr id="25" name="Rectangle 24">
            <a:extLst>
              <a:ext uri="{FF2B5EF4-FFF2-40B4-BE49-F238E27FC236}">
                <a16:creationId xmlns:a16="http://schemas.microsoft.com/office/drawing/2014/main" id="{97D4305F-1F47-2848-8759-5F25D1E711BA}"/>
              </a:ext>
            </a:extLst>
          </p:cNvPr>
          <p:cNvSpPr/>
          <p:nvPr/>
        </p:nvSpPr>
        <p:spPr>
          <a:xfrm>
            <a:off x="195784" y="1062170"/>
            <a:ext cx="4135148" cy="1477328"/>
          </a:xfrm>
          <a:prstGeom prst="rect">
            <a:avLst/>
          </a:prstGeom>
        </p:spPr>
        <p:txBody>
          <a:bodyPr wrap="square">
            <a:spAutoFit/>
          </a:bodyPr>
          <a:lstStyle/>
          <a:p>
            <a:r>
              <a:rPr lang="en-US" sz="1000" u="sng" dirty="0" smtClean="0">
                <a:latin typeface="Cambria" panose="02040503050406030204" pitchFamily="18" charset="0"/>
                <a:ea typeface="Cambria" panose="02040503050406030204" pitchFamily="18" charset="0"/>
              </a:rPr>
              <a:t>Other Charges</a:t>
            </a:r>
            <a:endParaRPr lang="en-US" sz="1000" u="sng" dirty="0">
              <a:latin typeface="Cambria" panose="02040503050406030204" pitchFamily="18" charset="0"/>
              <a:ea typeface="Cambria" panose="02040503050406030204" pitchFamily="18" charset="0"/>
            </a:endParaRPr>
          </a:p>
          <a:p>
            <a:r>
              <a:rPr lang="en-US" sz="1000" dirty="0">
                <a:latin typeface="Cambria" panose="02040503050406030204" pitchFamily="18" charset="0"/>
                <a:ea typeface="Cambria" panose="02040503050406030204" pitchFamily="18" charset="0"/>
              </a:rPr>
              <a:t>$</a:t>
            </a:r>
            <a:r>
              <a:rPr lang="en-US" sz="1000" dirty="0" smtClean="0">
                <a:latin typeface="Cambria" panose="02040503050406030204" pitchFamily="18" charset="0"/>
                <a:ea typeface="Cambria" panose="02040503050406030204" pitchFamily="18" charset="0"/>
              </a:rPr>
              <a:t>52,603 	Military </a:t>
            </a:r>
            <a:r>
              <a:rPr lang="en-US" sz="1000" dirty="0">
                <a:latin typeface="Cambria" panose="02040503050406030204" pitchFamily="18" charset="0"/>
                <a:ea typeface="Cambria" panose="02040503050406030204" pitchFamily="18" charset="0"/>
              </a:rPr>
              <a:t>Honors Veterans Medals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$295,987 	</a:t>
            </a:r>
            <a:r>
              <a:rPr lang="en-US" sz="1000" dirty="0" err="1" smtClean="0">
                <a:latin typeface="Cambria" panose="02040503050406030204" pitchFamily="18" charset="0"/>
                <a:ea typeface="Cambria" panose="02040503050406030204" pitchFamily="18" charset="0"/>
              </a:rPr>
              <a:t>LaVetCorps</a:t>
            </a:r>
            <a:r>
              <a:rPr lang="en-US" sz="1000" dirty="0" smtClean="0">
                <a:latin typeface="Cambria" panose="02040503050406030204" pitchFamily="18" charset="0"/>
                <a:ea typeface="Cambria" panose="02040503050406030204" pitchFamily="18" charset="0"/>
              </a:rPr>
              <a:t> </a:t>
            </a:r>
          </a:p>
          <a:p>
            <a:r>
              <a:rPr lang="en-US" sz="1000" dirty="0" smtClean="0">
                <a:latin typeface="Cambria" panose="02040503050406030204" pitchFamily="18" charset="0"/>
                <a:ea typeface="Cambria" panose="02040503050406030204" pitchFamily="18" charset="0"/>
              </a:rPr>
              <a:t>$215,528 	Military </a:t>
            </a:r>
            <a:r>
              <a:rPr lang="en-US" sz="1000" dirty="0">
                <a:latin typeface="Cambria" panose="02040503050406030204" pitchFamily="18" charset="0"/>
                <a:ea typeface="Cambria" panose="02040503050406030204" pitchFamily="18" charset="0"/>
              </a:rPr>
              <a:t>Family Assistance Program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$1,499,600  	The Boot</a:t>
            </a:r>
          </a:p>
          <a:p>
            <a:r>
              <a:rPr lang="en-US" sz="1000" dirty="0">
                <a:latin typeface="Cambria" panose="02040503050406030204" pitchFamily="18" charset="0"/>
                <a:ea typeface="Cambria" panose="02040503050406030204" pitchFamily="18" charset="0"/>
              </a:rPr>
              <a:t>$</a:t>
            </a:r>
            <a:r>
              <a:rPr lang="en-US" sz="1000" dirty="0" smtClean="0">
                <a:latin typeface="Cambria" panose="02040503050406030204" pitchFamily="18" charset="0"/>
                <a:ea typeface="Cambria" panose="02040503050406030204" pitchFamily="18" charset="0"/>
              </a:rPr>
              <a:t>670,000	Louisiana </a:t>
            </a:r>
            <a:r>
              <a:rPr lang="en-US" sz="1000" dirty="0">
                <a:latin typeface="Cambria" panose="02040503050406030204" pitchFamily="18" charset="0"/>
                <a:ea typeface="Cambria" panose="02040503050406030204" pitchFamily="18" charset="0"/>
              </a:rPr>
              <a:t>National Guardsmen </a:t>
            </a:r>
            <a:r>
              <a:rPr lang="en-US" sz="1000" dirty="0" smtClean="0">
                <a:latin typeface="Cambria" panose="02040503050406030204" pitchFamily="18" charset="0"/>
                <a:ea typeface="Cambria" panose="02040503050406030204" pitchFamily="18" charset="0"/>
              </a:rPr>
              <a:t>Burial</a:t>
            </a:r>
          </a:p>
          <a:p>
            <a:r>
              <a:rPr lang="en-US" sz="1000" dirty="0">
                <a:latin typeface="Cambria" panose="02040503050406030204" pitchFamily="18" charset="0"/>
                <a:ea typeface="Cambria" panose="02040503050406030204" pitchFamily="18" charset="0"/>
              </a:rPr>
              <a:t>$3,848,009 </a:t>
            </a:r>
            <a:r>
              <a:rPr lang="en-US" sz="1000" dirty="0" smtClean="0">
                <a:latin typeface="Cambria" panose="02040503050406030204" pitchFamily="18" charset="0"/>
                <a:ea typeface="Cambria" panose="02040503050406030204" pitchFamily="18" charset="0"/>
              </a:rPr>
              <a:t>	Funding </a:t>
            </a:r>
            <a:r>
              <a:rPr lang="en-US" sz="1000" dirty="0">
                <a:latin typeface="Cambria" panose="02040503050406030204" pitchFamily="18" charset="0"/>
                <a:ea typeface="Cambria" panose="02040503050406030204" pitchFamily="18" charset="0"/>
              </a:rPr>
              <a:t>for Louisiana National Guard Disability </a:t>
            </a:r>
            <a:r>
              <a:rPr lang="en-US" sz="1000" dirty="0" smtClean="0">
                <a:latin typeface="Cambria" panose="02040503050406030204" pitchFamily="18" charset="0"/>
                <a:ea typeface="Cambria" panose="02040503050406030204" pitchFamily="18" charset="0"/>
              </a:rPr>
              <a:t>Claims</a:t>
            </a:r>
          </a:p>
          <a:p>
            <a:r>
              <a:rPr lang="en-US" sz="1000" dirty="0" smtClean="0">
                <a:latin typeface="Cambria" panose="02040503050406030204" pitchFamily="18" charset="0"/>
                <a:ea typeface="Cambria" panose="02040503050406030204" pitchFamily="18" charset="0"/>
              </a:rPr>
              <a:t>$20,000 	Indigent </a:t>
            </a:r>
            <a:r>
              <a:rPr lang="en-US" sz="1000" dirty="0">
                <a:latin typeface="Cambria" panose="02040503050406030204" pitchFamily="18" charset="0"/>
                <a:ea typeface="Cambria" panose="02040503050406030204" pitchFamily="18" charset="0"/>
              </a:rPr>
              <a:t>burials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$81,997	Funding </a:t>
            </a:r>
            <a:r>
              <a:rPr lang="en-US" sz="1000" dirty="0">
                <a:latin typeface="Cambria" panose="02040503050406030204" pitchFamily="18" charset="0"/>
                <a:ea typeface="Cambria" panose="02040503050406030204" pitchFamily="18" charset="0"/>
              </a:rPr>
              <a:t>for grounds keeping</a:t>
            </a:r>
            <a:r>
              <a:rPr lang="en-US" sz="1000" dirty="0" smtClean="0">
                <a:latin typeface="Cambria" panose="02040503050406030204" pitchFamily="18" charset="0"/>
                <a:ea typeface="Cambria" panose="02040503050406030204" pitchFamily="18" charset="0"/>
              </a:rPr>
              <a:t> </a:t>
            </a:r>
            <a:endParaRPr lang="en-US" sz="1000" dirty="0">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C1928315-989D-7248-AA2B-F093BC8B96E3}"/>
              </a:ext>
            </a:extLst>
          </p:cNvPr>
          <p:cNvSpPr/>
          <p:nvPr/>
        </p:nvSpPr>
        <p:spPr>
          <a:xfrm>
            <a:off x="195782" y="2500893"/>
            <a:ext cx="3935643" cy="3939540"/>
          </a:xfrm>
          <a:prstGeom prst="rect">
            <a:avLst/>
          </a:prstGeom>
        </p:spPr>
        <p:txBody>
          <a:bodyPr wrap="square">
            <a:spAutoFit/>
          </a:bodyPr>
          <a:lstStyle/>
          <a:p>
            <a:r>
              <a:rPr lang="en-US" sz="1000" u="sng" dirty="0">
                <a:latin typeface="Cambria" panose="02040503050406030204" pitchFamily="18" charset="0"/>
                <a:ea typeface="Cambria" panose="02040503050406030204" pitchFamily="18" charset="0"/>
              </a:rPr>
              <a:t>Professional Services </a:t>
            </a:r>
            <a:endParaRPr lang="en-US" sz="1000" u="sng" dirty="0" smtClean="0">
              <a:latin typeface="Cambria" panose="02040503050406030204" pitchFamily="18" charset="0"/>
              <a:ea typeface="Cambria" panose="02040503050406030204" pitchFamily="18" charset="0"/>
            </a:endParaRPr>
          </a:p>
          <a:p>
            <a:r>
              <a:rPr lang="en-US" sz="1000" dirty="0">
                <a:latin typeface="Cambria" panose="02040503050406030204" pitchFamily="18" charset="0"/>
                <a:ea typeface="Cambria" panose="02040503050406030204" pitchFamily="18" charset="0"/>
              </a:rPr>
              <a:t>$73,420 </a:t>
            </a:r>
            <a:r>
              <a:rPr lang="en-US" sz="1000" dirty="0" smtClean="0">
                <a:latin typeface="Cambria" panose="02040503050406030204" pitchFamily="18" charset="0"/>
                <a:ea typeface="Cambria" panose="02040503050406030204" pitchFamily="18" charset="0"/>
              </a:rPr>
              <a:t>	Legal services</a:t>
            </a:r>
          </a:p>
          <a:p>
            <a:r>
              <a:rPr lang="en-US" sz="1000" dirty="0">
                <a:latin typeface="Cambria" panose="02040503050406030204" pitchFamily="18" charset="0"/>
                <a:ea typeface="Cambria" panose="02040503050406030204" pitchFamily="18" charset="0"/>
              </a:rPr>
              <a:t>$4,600 </a:t>
            </a:r>
            <a:r>
              <a:rPr lang="en-US" sz="1000" dirty="0" smtClean="0">
                <a:latin typeface="Cambria" panose="02040503050406030204" pitchFamily="18" charset="0"/>
                <a:ea typeface="Cambria" panose="02040503050406030204" pitchFamily="18" charset="0"/>
              </a:rPr>
              <a:t>	To </a:t>
            </a:r>
            <a:r>
              <a:rPr lang="en-US" sz="1000" dirty="0">
                <a:latin typeface="Cambria" panose="02040503050406030204" pitchFamily="18" charset="0"/>
                <a:ea typeface="Cambria" panose="02040503050406030204" pitchFamily="18" charset="0"/>
              </a:rPr>
              <a:t>include burials and cemetery </a:t>
            </a:r>
            <a:r>
              <a:rPr lang="en-US" sz="1000" dirty="0" smtClean="0">
                <a:latin typeface="Cambria" panose="02040503050406030204" pitchFamily="18" charset="0"/>
                <a:ea typeface="Cambria" panose="02040503050406030204" pitchFamily="18" charset="0"/>
              </a:rPr>
              <a:t>construction</a:t>
            </a:r>
          </a:p>
          <a:p>
            <a:r>
              <a:rPr lang="en-US" sz="1000" dirty="0">
                <a:latin typeface="Cambria" panose="02040503050406030204" pitchFamily="18" charset="0"/>
                <a:ea typeface="Cambria" panose="02040503050406030204" pitchFamily="18" charset="0"/>
              </a:rPr>
              <a:t>$30,000 </a:t>
            </a:r>
            <a:r>
              <a:rPr lang="en-US" sz="1000" dirty="0" smtClean="0">
                <a:latin typeface="Cambria" panose="02040503050406030204" pitchFamily="18" charset="0"/>
                <a:ea typeface="Cambria" panose="02040503050406030204" pitchFamily="18" charset="0"/>
              </a:rPr>
              <a:t>	Medical Services</a:t>
            </a: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36,000 </a:t>
            </a:r>
            <a:r>
              <a:rPr lang="en-US" sz="1000" dirty="0" smtClean="0">
                <a:latin typeface="Cambria" panose="02040503050406030204" pitchFamily="18" charset="0"/>
                <a:ea typeface="Cambria" panose="02040503050406030204" pitchFamily="18" charset="0"/>
              </a:rPr>
              <a:t>	X-ray </a:t>
            </a:r>
            <a:r>
              <a:rPr lang="en-US" sz="1000" dirty="0">
                <a:latin typeface="Cambria" panose="02040503050406030204" pitchFamily="18" charset="0"/>
                <a:ea typeface="Cambria" panose="02040503050406030204" pitchFamily="18" charset="0"/>
              </a:rPr>
              <a:t>and EKG Services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2,000 </a:t>
            </a:r>
            <a:r>
              <a:rPr lang="en-US" sz="1000" dirty="0" smtClean="0">
                <a:latin typeface="Cambria" panose="02040503050406030204" pitchFamily="18" charset="0"/>
                <a:ea typeface="Cambria" panose="02040503050406030204" pitchFamily="18" charset="0"/>
              </a:rPr>
              <a:t>	Mobile </a:t>
            </a:r>
            <a:r>
              <a:rPr lang="en-US" sz="1000" dirty="0">
                <a:latin typeface="Cambria" panose="02040503050406030204" pitchFamily="18" charset="0"/>
                <a:ea typeface="Cambria" panose="02040503050406030204" pitchFamily="18" charset="0"/>
              </a:rPr>
              <a:t>Ultrasound Services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13,200 </a:t>
            </a:r>
            <a:r>
              <a:rPr lang="en-US" sz="1000" dirty="0" smtClean="0">
                <a:latin typeface="Cambria" panose="02040503050406030204" pitchFamily="18" charset="0"/>
                <a:ea typeface="Cambria" panose="02040503050406030204" pitchFamily="18" charset="0"/>
              </a:rPr>
              <a:t>	Pharmacy </a:t>
            </a:r>
            <a:r>
              <a:rPr lang="en-US" sz="1000" dirty="0">
                <a:latin typeface="Cambria" panose="02040503050406030204" pitchFamily="18" charset="0"/>
                <a:ea typeface="Cambria" panose="02040503050406030204" pitchFamily="18" charset="0"/>
              </a:rPr>
              <a:t>Consultant Services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588,850 </a:t>
            </a:r>
            <a:r>
              <a:rPr lang="en-US" sz="1000" dirty="0" smtClean="0">
                <a:latin typeface="Cambria" panose="02040503050406030204" pitchFamily="18" charset="0"/>
                <a:ea typeface="Cambria" panose="02040503050406030204" pitchFamily="18" charset="0"/>
              </a:rPr>
              <a:t>	Occupational</a:t>
            </a:r>
            <a:r>
              <a:rPr lang="en-US" sz="1000" dirty="0">
                <a:latin typeface="Cambria" panose="02040503050406030204" pitchFamily="18" charset="0"/>
                <a:ea typeface="Cambria" panose="02040503050406030204" pitchFamily="18" charset="0"/>
              </a:rPr>
              <a:t>, Physical, and Speech Therapy </a:t>
            </a:r>
            <a:r>
              <a:rPr lang="en-US" sz="1000" dirty="0" smtClean="0">
                <a:latin typeface="Cambria" panose="02040503050406030204" pitchFamily="18" charset="0"/>
                <a:ea typeface="Cambria" panose="02040503050406030204" pitchFamily="18" charset="0"/>
              </a:rPr>
              <a:t>Services</a:t>
            </a: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29,950 </a:t>
            </a:r>
            <a:r>
              <a:rPr lang="en-US" sz="1000" dirty="0" smtClean="0">
                <a:latin typeface="Cambria" panose="02040503050406030204" pitchFamily="18" charset="0"/>
                <a:ea typeface="Cambria" panose="02040503050406030204" pitchFamily="18" charset="0"/>
              </a:rPr>
              <a:t>	Accounting </a:t>
            </a:r>
            <a:r>
              <a:rPr lang="en-US" sz="1000" dirty="0">
                <a:latin typeface="Cambria" panose="02040503050406030204" pitchFamily="18" charset="0"/>
                <a:ea typeface="Cambria" panose="02040503050406030204" pitchFamily="18" charset="0"/>
              </a:rPr>
              <a:t>and Auditing Services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39,391 </a:t>
            </a:r>
            <a:r>
              <a:rPr lang="en-US" sz="1000" dirty="0" smtClean="0">
                <a:latin typeface="Cambria" panose="02040503050406030204" pitchFamily="18" charset="0"/>
                <a:ea typeface="Cambria" panose="02040503050406030204" pitchFamily="18" charset="0"/>
              </a:rPr>
              <a:t>	Funding </a:t>
            </a:r>
            <a:r>
              <a:rPr lang="en-US" sz="1000" dirty="0">
                <a:latin typeface="Cambria" panose="02040503050406030204" pitchFamily="18" charset="0"/>
                <a:ea typeface="Cambria" panose="02040503050406030204" pitchFamily="18" charset="0"/>
              </a:rPr>
              <a:t>contract RNs, LPNs, and </a:t>
            </a:r>
            <a:r>
              <a:rPr lang="en-US" sz="1000" dirty="0" smtClean="0">
                <a:latin typeface="Cambria" panose="02040503050406030204" pitchFamily="18" charset="0"/>
                <a:ea typeface="Cambria" panose="02040503050406030204" pitchFamily="18" charset="0"/>
              </a:rPr>
              <a:t>CNAs</a:t>
            </a:r>
          </a:p>
          <a:p>
            <a:r>
              <a:rPr lang="en-US" sz="1000" dirty="0">
                <a:latin typeface="Cambria" panose="02040503050406030204" pitchFamily="18" charset="0"/>
                <a:ea typeface="Cambria" panose="02040503050406030204" pitchFamily="18" charset="0"/>
              </a:rPr>
              <a:t>$29,950 </a:t>
            </a:r>
            <a:r>
              <a:rPr lang="en-US" sz="1000" dirty="0" smtClean="0">
                <a:latin typeface="Cambria" panose="02040503050406030204" pitchFamily="18" charset="0"/>
                <a:ea typeface="Cambria" panose="02040503050406030204" pitchFamily="18" charset="0"/>
              </a:rPr>
              <a:t>	Accounting </a:t>
            </a:r>
            <a:r>
              <a:rPr lang="en-US" sz="1000" dirty="0">
                <a:latin typeface="Cambria" panose="02040503050406030204" pitchFamily="18" charset="0"/>
                <a:ea typeface="Cambria" panose="02040503050406030204" pitchFamily="18" charset="0"/>
              </a:rPr>
              <a:t>and Auditing Services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71,700 </a:t>
            </a:r>
            <a:r>
              <a:rPr lang="en-US" sz="1000" dirty="0" smtClean="0">
                <a:latin typeface="Cambria" panose="02040503050406030204" pitchFamily="18" charset="0"/>
                <a:ea typeface="Cambria" panose="02040503050406030204" pitchFamily="18" charset="0"/>
              </a:rPr>
              <a:t>	Management </a:t>
            </a:r>
            <a:r>
              <a:rPr lang="en-US" sz="1000" dirty="0">
                <a:latin typeface="Cambria" panose="02040503050406030204" pitchFamily="18" charset="0"/>
                <a:ea typeface="Cambria" panose="02040503050406030204" pitchFamily="18" charset="0"/>
              </a:rPr>
              <a:t>Consulting Services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423,264 </a:t>
            </a:r>
            <a:r>
              <a:rPr lang="en-US" sz="1000" dirty="0" smtClean="0">
                <a:latin typeface="Cambria" panose="02040503050406030204" pitchFamily="18" charset="0"/>
                <a:ea typeface="Cambria" panose="02040503050406030204" pitchFamily="18" charset="0"/>
              </a:rPr>
              <a:t>	Occupational </a:t>
            </a:r>
            <a:r>
              <a:rPr lang="en-US" sz="1000" dirty="0">
                <a:latin typeface="Cambria" panose="02040503050406030204" pitchFamily="18" charset="0"/>
                <a:ea typeface="Cambria" panose="02040503050406030204" pitchFamily="18" charset="0"/>
              </a:rPr>
              <a:t>and Physical Therapy Services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52,614 </a:t>
            </a:r>
            <a:r>
              <a:rPr lang="en-US" sz="1000" dirty="0" smtClean="0">
                <a:latin typeface="Cambria" panose="02040503050406030204" pitchFamily="18" charset="0"/>
                <a:ea typeface="Cambria" panose="02040503050406030204" pitchFamily="18" charset="0"/>
              </a:rPr>
              <a:t>	Other </a:t>
            </a:r>
            <a:r>
              <a:rPr lang="en-US" sz="1000" dirty="0">
                <a:latin typeface="Cambria" panose="02040503050406030204" pitchFamily="18" charset="0"/>
                <a:ea typeface="Cambria" panose="02040503050406030204" pitchFamily="18" charset="0"/>
              </a:rPr>
              <a:t>Professional </a:t>
            </a:r>
            <a:r>
              <a:rPr lang="en-US" sz="1000" dirty="0" smtClean="0">
                <a:latin typeface="Cambria" panose="02040503050406030204" pitchFamily="18" charset="0"/>
                <a:ea typeface="Cambria" panose="02040503050406030204" pitchFamily="18" charset="0"/>
              </a:rPr>
              <a:t>Services</a:t>
            </a:r>
          </a:p>
          <a:p>
            <a:r>
              <a:rPr lang="en-US" sz="1000" dirty="0">
                <a:latin typeface="Cambria" panose="02040503050406030204" pitchFamily="18" charset="0"/>
                <a:ea typeface="Cambria" panose="02040503050406030204" pitchFamily="18" charset="0"/>
              </a:rPr>
              <a:t>$4,350 </a:t>
            </a:r>
            <a:r>
              <a:rPr lang="en-US" sz="1000" dirty="0" smtClean="0">
                <a:latin typeface="Cambria" panose="02040503050406030204" pitchFamily="18" charset="0"/>
                <a:ea typeface="Cambria" panose="02040503050406030204" pitchFamily="18" charset="0"/>
              </a:rPr>
              <a:t>	Accounting </a:t>
            </a:r>
            <a:r>
              <a:rPr lang="en-US" sz="1000" dirty="0">
                <a:latin typeface="Cambria" panose="02040503050406030204" pitchFamily="18" charset="0"/>
                <a:ea typeface="Cambria" panose="02040503050406030204" pitchFamily="18" charset="0"/>
              </a:rPr>
              <a:t>and Auditing Services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$25,800	Management </a:t>
            </a:r>
            <a:r>
              <a:rPr lang="en-US" sz="1000" dirty="0">
                <a:latin typeface="Cambria" panose="02040503050406030204" pitchFamily="18" charset="0"/>
                <a:ea typeface="Cambria" panose="02040503050406030204" pitchFamily="18" charset="0"/>
              </a:rPr>
              <a:t>Consulting Services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74,482 </a:t>
            </a:r>
            <a:r>
              <a:rPr lang="en-US" sz="1000" dirty="0" smtClean="0">
                <a:latin typeface="Cambria" panose="02040503050406030204" pitchFamily="18" charset="0"/>
                <a:ea typeface="Cambria" panose="02040503050406030204" pitchFamily="18" charset="0"/>
              </a:rPr>
              <a:t>	Medical </a:t>
            </a:r>
            <a:r>
              <a:rPr lang="en-US" sz="1000" dirty="0">
                <a:latin typeface="Cambria" panose="02040503050406030204" pitchFamily="18" charset="0"/>
                <a:ea typeface="Cambria" panose="02040503050406030204" pitchFamily="18" charset="0"/>
              </a:rPr>
              <a:t>and Dental Services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443,938 </a:t>
            </a:r>
            <a:r>
              <a:rPr lang="en-US" sz="1000" dirty="0" smtClean="0">
                <a:latin typeface="Cambria" panose="02040503050406030204" pitchFamily="18" charset="0"/>
                <a:ea typeface="Cambria" panose="02040503050406030204" pitchFamily="18" charset="0"/>
              </a:rPr>
              <a:t>	Occupational </a:t>
            </a:r>
            <a:r>
              <a:rPr lang="en-US" sz="1000" dirty="0">
                <a:latin typeface="Cambria" panose="02040503050406030204" pitchFamily="18" charset="0"/>
                <a:ea typeface="Cambria" panose="02040503050406030204" pitchFamily="18" charset="0"/>
              </a:rPr>
              <a:t>and Physical Therapy Services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55,332 </a:t>
            </a:r>
            <a:r>
              <a:rPr lang="en-US" sz="1000" dirty="0" smtClean="0">
                <a:latin typeface="Cambria" panose="02040503050406030204" pitchFamily="18" charset="0"/>
                <a:ea typeface="Cambria" panose="02040503050406030204" pitchFamily="18" charset="0"/>
              </a:rPr>
              <a:t>	Other </a:t>
            </a:r>
            <a:r>
              <a:rPr lang="en-US" sz="1000" dirty="0">
                <a:latin typeface="Cambria" panose="02040503050406030204" pitchFamily="18" charset="0"/>
                <a:ea typeface="Cambria" panose="02040503050406030204" pitchFamily="18" charset="0"/>
              </a:rPr>
              <a:t>Professional </a:t>
            </a:r>
            <a:r>
              <a:rPr lang="en-US" sz="1000" dirty="0" smtClean="0">
                <a:latin typeface="Cambria" panose="02040503050406030204" pitchFamily="18" charset="0"/>
                <a:ea typeface="Cambria" panose="02040503050406030204" pitchFamily="18" charset="0"/>
              </a:rPr>
              <a:t>Services</a:t>
            </a:r>
          </a:p>
          <a:p>
            <a:r>
              <a:rPr lang="en-US" sz="1000" dirty="0">
                <a:latin typeface="Cambria" panose="02040503050406030204" pitchFamily="18" charset="0"/>
                <a:ea typeface="Cambria" panose="02040503050406030204" pitchFamily="18" charset="0"/>
              </a:rPr>
              <a:t>$865,949 </a:t>
            </a:r>
            <a:r>
              <a:rPr lang="en-US" sz="1000" dirty="0" smtClean="0">
                <a:latin typeface="Cambria" panose="02040503050406030204" pitchFamily="18" charset="0"/>
                <a:ea typeface="Cambria" panose="02040503050406030204" pitchFamily="18" charset="0"/>
              </a:rPr>
              <a:t>	Therapy</a:t>
            </a:r>
            <a:r>
              <a:rPr lang="en-US" sz="1000" dirty="0">
                <a:latin typeface="Cambria" panose="02040503050406030204" pitchFamily="18" charset="0"/>
                <a:ea typeface="Cambria" panose="02040503050406030204" pitchFamily="18" charset="0"/>
              </a:rPr>
              <a:t>, laboratory, x-ray, and pharmacy </a:t>
            </a:r>
            <a:r>
              <a:rPr lang="en-US" sz="1000" dirty="0" smtClean="0">
                <a:latin typeface="Cambria" panose="02040503050406030204" pitchFamily="18" charset="0"/>
                <a:ea typeface="Cambria" panose="02040503050406030204" pitchFamily="18" charset="0"/>
              </a:rPr>
              <a:t>services</a:t>
            </a:r>
          </a:p>
          <a:p>
            <a:r>
              <a:rPr lang="en-US" sz="1000" dirty="0">
                <a:latin typeface="Cambria" panose="02040503050406030204" pitchFamily="18" charset="0"/>
                <a:ea typeface="Cambria" panose="02040503050406030204" pitchFamily="18" charset="0"/>
              </a:rPr>
              <a:t>$78,308 </a:t>
            </a:r>
            <a:r>
              <a:rPr lang="en-US" sz="1000" dirty="0" smtClean="0">
                <a:latin typeface="Cambria" panose="02040503050406030204" pitchFamily="18" charset="0"/>
                <a:ea typeface="Cambria" panose="02040503050406030204" pitchFamily="18" charset="0"/>
              </a:rPr>
              <a:t>	Management </a:t>
            </a:r>
            <a:r>
              <a:rPr lang="en-US" sz="1000" dirty="0">
                <a:latin typeface="Cambria" panose="02040503050406030204" pitchFamily="18" charset="0"/>
                <a:ea typeface="Cambria" panose="02040503050406030204" pitchFamily="18" charset="0"/>
              </a:rPr>
              <a:t>Consulting </a:t>
            </a:r>
            <a:r>
              <a:rPr lang="en-US" sz="1000" dirty="0" smtClean="0">
                <a:latin typeface="Cambria" panose="02040503050406030204" pitchFamily="18" charset="0"/>
                <a:ea typeface="Cambria" panose="02040503050406030204" pitchFamily="18" charset="0"/>
              </a:rPr>
              <a:t>Services</a:t>
            </a: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35,211 </a:t>
            </a:r>
            <a:r>
              <a:rPr lang="en-US" sz="1000" dirty="0" smtClean="0">
                <a:latin typeface="Cambria" panose="02040503050406030204" pitchFamily="18" charset="0"/>
                <a:ea typeface="Cambria" panose="02040503050406030204" pitchFamily="18" charset="0"/>
              </a:rPr>
              <a:t>	Medical </a:t>
            </a:r>
            <a:r>
              <a:rPr lang="en-US" sz="1000" dirty="0">
                <a:latin typeface="Cambria" panose="02040503050406030204" pitchFamily="18" charset="0"/>
                <a:ea typeface="Cambria" panose="02040503050406030204" pitchFamily="18" charset="0"/>
              </a:rPr>
              <a:t>and Dental Services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487,068 </a:t>
            </a:r>
            <a:r>
              <a:rPr lang="en-US" sz="1000" dirty="0" smtClean="0">
                <a:latin typeface="Cambria" panose="02040503050406030204" pitchFamily="18" charset="0"/>
                <a:ea typeface="Cambria" panose="02040503050406030204" pitchFamily="18" charset="0"/>
              </a:rPr>
              <a:t>	Occupational </a:t>
            </a:r>
            <a:r>
              <a:rPr lang="en-US" sz="1000" dirty="0">
                <a:latin typeface="Cambria" panose="02040503050406030204" pitchFamily="18" charset="0"/>
                <a:ea typeface="Cambria" panose="02040503050406030204" pitchFamily="18" charset="0"/>
              </a:rPr>
              <a:t>and Physical Therapy Services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38,838 </a:t>
            </a:r>
            <a:r>
              <a:rPr lang="en-US" sz="1000" dirty="0" smtClean="0">
                <a:latin typeface="Cambria" panose="02040503050406030204" pitchFamily="18" charset="0"/>
                <a:ea typeface="Cambria" panose="02040503050406030204" pitchFamily="18" charset="0"/>
              </a:rPr>
              <a:t>	Pharmacy </a:t>
            </a:r>
            <a:r>
              <a:rPr lang="en-US" sz="1000" dirty="0">
                <a:latin typeface="Cambria" panose="02040503050406030204" pitchFamily="18" charset="0"/>
                <a:ea typeface="Cambria" panose="02040503050406030204" pitchFamily="18" charset="0"/>
              </a:rPr>
              <a:t>Services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62,405 </a:t>
            </a:r>
            <a:r>
              <a:rPr lang="en-US" sz="1000" dirty="0" smtClean="0">
                <a:latin typeface="Cambria" panose="02040503050406030204" pitchFamily="18" charset="0"/>
                <a:ea typeface="Cambria" panose="02040503050406030204" pitchFamily="18" charset="0"/>
              </a:rPr>
              <a:t>	Other </a:t>
            </a:r>
            <a:r>
              <a:rPr lang="en-US" sz="1000" dirty="0">
                <a:latin typeface="Cambria" panose="02040503050406030204" pitchFamily="18" charset="0"/>
                <a:ea typeface="Cambria" panose="02040503050406030204" pitchFamily="18" charset="0"/>
              </a:rPr>
              <a:t>Professional Services</a:t>
            </a:r>
            <a:endParaRPr lang="en-US" sz="1000" dirty="0">
              <a:effectLst/>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B2F39907-AA8C-2A40-BCF9-0C5B5DAEA20B}"/>
              </a:ext>
            </a:extLst>
          </p:cNvPr>
          <p:cNvSpPr/>
          <p:nvPr/>
        </p:nvSpPr>
        <p:spPr>
          <a:xfrm>
            <a:off x="4580681" y="1062170"/>
            <a:ext cx="4338858" cy="5324535"/>
          </a:xfrm>
          <a:prstGeom prst="rect">
            <a:avLst/>
          </a:prstGeom>
        </p:spPr>
        <p:txBody>
          <a:bodyPr wrap="square">
            <a:spAutoFit/>
          </a:bodyPr>
          <a:lstStyle/>
          <a:p>
            <a:r>
              <a:rPr lang="en-US" sz="1000" u="sng" dirty="0">
                <a:latin typeface="Cambria" panose="02040503050406030204" pitchFamily="18" charset="0"/>
              </a:rPr>
              <a:t>Interagency Transfers</a:t>
            </a:r>
          </a:p>
          <a:p>
            <a:r>
              <a:rPr lang="en-US" sz="1000" dirty="0">
                <a:latin typeface="Cambria" panose="02040503050406030204" pitchFamily="18" charset="0"/>
                <a:ea typeface="Cambria" panose="02040503050406030204" pitchFamily="18" charset="0"/>
              </a:rPr>
              <a:t>$128,802 </a:t>
            </a:r>
            <a:r>
              <a:rPr lang="en-US" sz="1000" dirty="0" smtClean="0">
                <a:latin typeface="Cambria" panose="02040503050406030204" pitchFamily="18" charset="0"/>
                <a:ea typeface="Cambria" panose="02040503050406030204" pitchFamily="18" charset="0"/>
              </a:rPr>
              <a:t>	Rent </a:t>
            </a:r>
            <a:r>
              <a:rPr lang="en-US" sz="1000" dirty="0">
                <a:latin typeface="Cambria" panose="02040503050406030204" pitchFamily="18" charset="0"/>
                <a:ea typeface="Cambria" panose="02040503050406030204" pitchFamily="18" charset="0"/>
              </a:rPr>
              <a:t>in state-owned buildings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115,579 </a:t>
            </a:r>
            <a:r>
              <a:rPr lang="en-US" sz="1000" dirty="0" smtClean="0">
                <a:latin typeface="Cambria" panose="02040503050406030204" pitchFamily="18" charset="0"/>
                <a:ea typeface="Cambria" panose="02040503050406030204" pitchFamily="18" charset="0"/>
              </a:rPr>
              <a:t>	Office </a:t>
            </a:r>
            <a:r>
              <a:rPr lang="en-US" sz="1000" dirty="0">
                <a:latin typeface="Cambria" panose="02040503050406030204" pitchFamily="18" charset="0"/>
                <a:ea typeface="Cambria" panose="02040503050406030204" pitchFamily="18" charset="0"/>
              </a:rPr>
              <a:t>of Risk Management (ORM)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$4,282	Office </a:t>
            </a:r>
            <a:r>
              <a:rPr lang="en-US" sz="1000" dirty="0">
                <a:latin typeface="Cambria" panose="02040503050406030204" pitchFamily="18" charset="0"/>
                <a:ea typeface="Cambria" panose="02040503050406030204" pitchFamily="18" charset="0"/>
              </a:rPr>
              <a:t>of State Procurement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13,312 </a:t>
            </a:r>
            <a:r>
              <a:rPr lang="en-US" sz="1000" dirty="0" smtClean="0">
                <a:latin typeface="Cambria" panose="02040503050406030204" pitchFamily="18" charset="0"/>
                <a:ea typeface="Cambria" panose="02040503050406030204" pitchFamily="18" charset="0"/>
              </a:rPr>
              <a:t>	Capitol </a:t>
            </a:r>
            <a:r>
              <a:rPr lang="en-US" sz="1000" dirty="0">
                <a:latin typeface="Cambria" panose="02040503050406030204" pitchFamily="18" charset="0"/>
                <a:ea typeface="Cambria" panose="02040503050406030204" pitchFamily="18" charset="0"/>
              </a:rPr>
              <a:t>Park Security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4,472 </a:t>
            </a:r>
            <a:r>
              <a:rPr lang="en-US" sz="1000" dirty="0" smtClean="0">
                <a:latin typeface="Cambria" panose="02040503050406030204" pitchFamily="18" charset="0"/>
                <a:ea typeface="Cambria" panose="02040503050406030204" pitchFamily="18" charset="0"/>
              </a:rPr>
              <a:t>	State </a:t>
            </a:r>
            <a:r>
              <a:rPr lang="en-US" sz="1000" dirty="0">
                <a:latin typeface="Cambria" panose="02040503050406030204" pitchFamily="18" charset="0"/>
                <a:ea typeface="Cambria" panose="02040503050406030204" pitchFamily="18" charset="0"/>
              </a:rPr>
              <a:t>Treasury Fees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$96,718	Office </a:t>
            </a:r>
            <a:r>
              <a:rPr lang="en-US" sz="1000" dirty="0">
                <a:latin typeface="Cambria" panose="02040503050406030204" pitchFamily="18" charset="0"/>
                <a:ea typeface="Cambria" panose="02040503050406030204" pitchFamily="18" charset="0"/>
              </a:rPr>
              <a:t>of Technology Services (OTS)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132,189 </a:t>
            </a:r>
            <a:r>
              <a:rPr lang="en-US" sz="1000" dirty="0" smtClean="0">
                <a:latin typeface="Cambria" panose="02040503050406030204" pitchFamily="18" charset="0"/>
                <a:ea typeface="Cambria" panose="02040503050406030204" pitchFamily="18" charset="0"/>
              </a:rPr>
              <a:t>	Legislative </a:t>
            </a:r>
            <a:r>
              <a:rPr lang="en-US" sz="1000" dirty="0">
                <a:latin typeface="Cambria" panose="02040503050406030204" pitchFamily="18" charset="0"/>
                <a:ea typeface="Cambria" panose="02040503050406030204" pitchFamily="18" charset="0"/>
              </a:rPr>
              <a:t>Auditor Fees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7,454 </a:t>
            </a:r>
            <a:r>
              <a:rPr lang="en-US" sz="1000" dirty="0" smtClean="0">
                <a:latin typeface="Cambria" panose="02040503050406030204" pitchFamily="18" charset="0"/>
                <a:ea typeface="Cambria" panose="02040503050406030204" pitchFamily="18" charset="0"/>
              </a:rPr>
              <a:t>	Uniform </a:t>
            </a:r>
            <a:r>
              <a:rPr lang="en-US" sz="1000" dirty="0">
                <a:latin typeface="Cambria" panose="02040503050406030204" pitchFamily="18" charset="0"/>
                <a:ea typeface="Cambria" panose="02040503050406030204" pitchFamily="18" charset="0"/>
              </a:rPr>
              <a:t>Payroll System (UPS) Fees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40,505 </a:t>
            </a:r>
            <a:r>
              <a:rPr lang="en-US" sz="1000" dirty="0" smtClean="0">
                <a:latin typeface="Cambria" panose="02040503050406030204" pitchFamily="18" charset="0"/>
                <a:ea typeface="Cambria" panose="02040503050406030204" pitchFamily="18" charset="0"/>
              </a:rPr>
              <a:t>	Civil </a:t>
            </a:r>
            <a:r>
              <a:rPr lang="en-US" sz="1000" dirty="0">
                <a:latin typeface="Cambria" panose="02040503050406030204" pitchFamily="18" charset="0"/>
                <a:ea typeface="Cambria" panose="02040503050406030204" pitchFamily="18" charset="0"/>
              </a:rPr>
              <a:t>Services Fees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43,501 </a:t>
            </a:r>
            <a:r>
              <a:rPr lang="en-US" sz="1000" dirty="0" smtClean="0">
                <a:latin typeface="Cambria" panose="02040503050406030204" pitchFamily="18" charset="0"/>
                <a:ea typeface="Cambria" panose="02040503050406030204" pitchFamily="18" charset="0"/>
              </a:rPr>
              <a:t>	Office </a:t>
            </a:r>
            <a:r>
              <a:rPr lang="en-US" sz="1000" dirty="0">
                <a:latin typeface="Cambria" panose="02040503050406030204" pitchFamily="18" charset="0"/>
                <a:ea typeface="Cambria" panose="02040503050406030204" pitchFamily="18" charset="0"/>
              </a:rPr>
              <a:t>of Telecommunications Management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62,839 </a:t>
            </a:r>
            <a:r>
              <a:rPr lang="en-US" sz="1000" dirty="0" smtClean="0">
                <a:latin typeface="Cambria" panose="02040503050406030204" pitchFamily="18" charset="0"/>
                <a:ea typeface="Cambria" panose="02040503050406030204" pitchFamily="18" charset="0"/>
              </a:rPr>
              <a:t>	Office </a:t>
            </a:r>
            <a:r>
              <a:rPr lang="en-US" sz="1000" dirty="0">
                <a:latin typeface="Cambria" panose="02040503050406030204" pitchFamily="18" charset="0"/>
                <a:ea typeface="Cambria" panose="02040503050406030204" pitchFamily="18" charset="0"/>
              </a:rPr>
              <a:t>Space </a:t>
            </a:r>
            <a:r>
              <a:rPr lang="en-US" sz="1000" dirty="0" smtClean="0">
                <a:latin typeface="Cambria" panose="02040503050406030204" pitchFamily="18" charset="0"/>
                <a:ea typeface="Cambria" panose="02040503050406030204" pitchFamily="18" charset="0"/>
              </a:rPr>
              <a:t>Lease</a:t>
            </a:r>
          </a:p>
          <a:p>
            <a:r>
              <a:rPr lang="en-US" sz="1000" dirty="0">
                <a:latin typeface="Cambria" panose="02040503050406030204" pitchFamily="18" charset="0"/>
                <a:ea typeface="Cambria" panose="02040503050406030204" pitchFamily="18" charset="0"/>
              </a:rPr>
              <a:t>$5,825 </a:t>
            </a:r>
            <a:r>
              <a:rPr lang="en-US" sz="1000" dirty="0" smtClean="0">
                <a:latin typeface="Cambria" panose="02040503050406030204" pitchFamily="18" charset="0"/>
                <a:ea typeface="Cambria" panose="02040503050406030204" pitchFamily="18" charset="0"/>
              </a:rPr>
              <a:t>	Office </a:t>
            </a:r>
            <a:r>
              <a:rPr lang="en-US" sz="1000" dirty="0">
                <a:latin typeface="Cambria" panose="02040503050406030204" pitchFamily="18" charset="0"/>
                <a:ea typeface="Cambria" panose="02040503050406030204" pitchFamily="18" charset="0"/>
              </a:rPr>
              <a:t>of Technology Services (OTS</a:t>
            </a:r>
            <a:r>
              <a:rPr lang="en-US" sz="1000" dirty="0" smtClean="0">
                <a:latin typeface="Cambria" panose="02040503050406030204" pitchFamily="18" charset="0"/>
                <a:ea typeface="Cambria" panose="02040503050406030204" pitchFamily="18" charset="0"/>
              </a:rPr>
              <a:t>)</a:t>
            </a:r>
          </a:p>
          <a:p>
            <a:r>
              <a:rPr lang="en-US" sz="1000" dirty="0">
                <a:latin typeface="Cambria" panose="02040503050406030204" pitchFamily="18" charset="0"/>
                <a:ea typeface="Cambria" panose="02040503050406030204" pitchFamily="18" charset="0"/>
              </a:rPr>
              <a:t>$5,987 </a:t>
            </a:r>
            <a:r>
              <a:rPr lang="en-US" sz="1000" dirty="0" smtClean="0">
                <a:latin typeface="Cambria" panose="02040503050406030204" pitchFamily="18" charset="0"/>
                <a:ea typeface="Cambria" panose="02040503050406030204" pitchFamily="18" charset="0"/>
              </a:rPr>
              <a:t>	Office </a:t>
            </a:r>
            <a:r>
              <a:rPr lang="en-US" sz="1000" dirty="0">
                <a:latin typeface="Cambria" panose="02040503050406030204" pitchFamily="18" charset="0"/>
                <a:ea typeface="Cambria" panose="02040503050406030204" pitchFamily="18" charset="0"/>
              </a:rPr>
              <a:t>of Risk Management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178,781 </a:t>
            </a:r>
            <a:r>
              <a:rPr lang="en-US" sz="1000" dirty="0" smtClean="0">
                <a:latin typeface="Cambria" panose="02040503050406030204" pitchFamily="18" charset="0"/>
                <a:ea typeface="Cambria" panose="02040503050406030204" pitchFamily="18" charset="0"/>
              </a:rPr>
              <a:t>	Office </a:t>
            </a:r>
            <a:r>
              <a:rPr lang="en-US" sz="1000" dirty="0">
                <a:latin typeface="Cambria" panose="02040503050406030204" pitchFamily="18" charset="0"/>
                <a:ea typeface="Cambria" panose="02040503050406030204" pitchFamily="18" charset="0"/>
              </a:rPr>
              <a:t>of Technology Services Fees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28,496 </a:t>
            </a:r>
            <a:r>
              <a:rPr lang="en-US" sz="1000" dirty="0" smtClean="0">
                <a:latin typeface="Cambria" panose="02040503050406030204" pitchFamily="18" charset="0"/>
                <a:ea typeface="Cambria" panose="02040503050406030204" pitchFamily="18" charset="0"/>
              </a:rPr>
              <a:t>	Transfers </a:t>
            </a:r>
            <a:r>
              <a:rPr lang="en-US" sz="1000" dirty="0">
                <a:latin typeface="Cambria" panose="02040503050406030204" pitchFamily="18" charset="0"/>
                <a:ea typeface="Cambria" panose="02040503050406030204" pitchFamily="18" charset="0"/>
              </a:rPr>
              <a:t>to other state agencies for </a:t>
            </a:r>
            <a:r>
              <a:rPr lang="en-US" sz="1000" dirty="0" smtClean="0">
                <a:latin typeface="Cambria" panose="02040503050406030204" pitchFamily="18" charset="0"/>
                <a:ea typeface="Cambria" panose="02040503050406030204" pitchFamily="18" charset="0"/>
              </a:rPr>
              <a:t>services</a:t>
            </a:r>
          </a:p>
          <a:p>
            <a:r>
              <a:rPr lang="en-US" sz="1000" dirty="0">
                <a:latin typeface="Cambria" panose="02040503050406030204" pitchFamily="18" charset="0"/>
                <a:ea typeface="Cambria" panose="02040503050406030204" pitchFamily="18" charset="0"/>
              </a:rPr>
              <a:t>$22,000 </a:t>
            </a:r>
            <a:r>
              <a:rPr lang="en-US" sz="1000" dirty="0" smtClean="0">
                <a:latin typeface="Cambria" panose="02040503050406030204" pitchFamily="18" charset="0"/>
                <a:ea typeface="Cambria" panose="02040503050406030204" pitchFamily="18" charset="0"/>
              </a:rPr>
              <a:t>	Administrative </a:t>
            </a:r>
            <a:r>
              <a:rPr lang="en-US" sz="1000" dirty="0">
                <a:latin typeface="Cambria" panose="02040503050406030204" pitchFamily="18" charset="0"/>
                <a:ea typeface="Cambria" panose="02040503050406030204" pitchFamily="18" charset="0"/>
              </a:rPr>
              <a:t>Program Support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3,130 </a:t>
            </a:r>
            <a:r>
              <a:rPr lang="en-US" sz="1000" dirty="0" smtClean="0">
                <a:latin typeface="Cambria" panose="02040503050406030204" pitchFamily="18" charset="0"/>
                <a:ea typeface="Cambria" panose="02040503050406030204" pitchFamily="18" charset="0"/>
              </a:rPr>
              <a:t>	Office </a:t>
            </a:r>
            <a:r>
              <a:rPr lang="en-US" sz="1000" dirty="0">
                <a:latin typeface="Cambria" panose="02040503050406030204" pitchFamily="18" charset="0"/>
                <a:ea typeface="Cambria" panose="02040503050406030204" pitchFamily="18" charset="0"/>
              </a:rPr>
              <a:t>of Risk Management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30,685 </a:t>
            </a:r>
            <a:r>
              <a:rPr lang="en-US" sz="1000" dirty="0" smtClean="0">
                <a:latin typeface="Cambria" panose="02040503050406030204" pitchFamily="18" charset="0"/>
                <a:ea typeface="Cambria" panose="02040503050406030204" pitchFamily="18" charset="0"/>
              </a:rPr>
              <a:t>	Transfers </a:t>
            </a:r>
            <a:r>
              <a:rPr lang="en-US" sz="1000" dirty="0">
                <a:latin typeface="Cambria" panose="02040503050406030204" pitchFamily="18" charset="0"/>
                <a:ea typeface="Cambria" panose="02040503050406030204" pitchFamily="18" charset="0"/>
              </a:rPr>
              <a:t>to other state agencies for </a:t>
            </a:r>
            <a:r>
              <a:rPr lang="en-US" sz="1000" dirty="0" smtClean="0">
                <a:latin typeface="Cambria" panose="02040503050406030204" pitchFamily="18" charset="0"/>
                <a:ea typeface="Cambria" panose="02040503050406030204" pitchFamily="18" charset="0"/>
              </a:rPr>
              <a:t>services</a:t>
            </a:r>
          </a:p>
          <a:p>
            <a:r>
              <a:rPr lang="en-US" sz="1000" dirty="0">
                <a:latin typeface="Cambria" panose="02040503050406030204" pitchFamily="18" charset="0"/>
                <a:ea typeface="Cambria" panose="02040503050406030204" pitchFamily="18" charset="0"/>
              </a:rPr>
              <a:t>$48,252 </a:t>
            </a:r>
            <a:r>
              <a:rPr lang="en-US" sz="1000" dirty="0" smtClean="0">
                <a:latin typeface="Cambria" panose="02040503050406030204" pitchFamily="18" charset="0"/>
                <a:ea typeface="Cambria" panose="02040503050406030204" pitchFamily="18" charset="0"/>
              </a:rPr>
              <a:t>	Office </a:t>
            </a:r>
            <a:r>
              <a:rPr lang="en-US" sz="1000" dirty="0">
                <a:latin typeface="Cambria" panose="02040503050406030204" pitchFamily="18" charset="0"/>
                <a:ea typeface="Cambria" panose="02040503050406030204" pitchFamily="18" charset="0"/>
              </a:rPr>
              <a:t>of Risk </a:t>
            </a:r>
            <a:r>
              <a:rPr lang="en-US" sz="1000" dirty="0" smtClean="0">
                <a:latin typeface="Cambria" panose="02040503050406030204" pitchFamily="18" charset="0"/>
                <a:ea typeface="Cambria" panose="02040503050406030204" pitchFamily="18" charset="0"/>
              </a:rPr>
              <a:t>Management</a:t>
            </a: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11,760 </a:t>
            </a:r>
            <a:r>
              <a:rPr lang="en-US" sz="1000" dirty="0" smtClean="0">
                <a:latin typeface="Cambria" panose="02040503050406030204" pitchFamily="18" charset="0"/>
                <a:ea typeface="Cambria" panose="02040503050406030204" pitchFamily="18" charset="0"/>
              </a:rPr>
              <a:t>	Office </a:t>
            </a:r>
            <a:r>
              <a:rPr lang="en-US" sz="1000" dirty="0">
                <a:latin typeface="Cambria" panose="02040503050406030204" pitchFamily="18" charset="0"/>
                <a:ea typeface="Cambria" panose="02040503050406030204" pitchFamily="18" charset="0"/>
              </a:rPr>
              <a:t>of Technology Services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19,124 </a:t>
            </a:r>
            <a:r>
              <a:rPr lang="en-US" sz="1000" dirty="0" smtClean="0">
                <a:latin typeface="Cambria" panose="02040503050406030204" pitchFamily="18" charset="0"/>
                <a:ea typeface="Cambria" panose="02040503050406030204" pitchFamily="18" charset="0"/>
              </a:rPr>
              <a:t>	Transfers </a:t>
            </a:r>
            <a:r>
              <a:rPr lang="en-US" sz="1000" dirty="0">
                <a:latin typeface="Cambria" panose="02040503050406030204" pitchFamily="18" charset="0"/>
                <a:ea typeface="Cambria" panose="02040503050406030204" pitchFamily="18" charset="0"/>
              </a:rPr>
              <a:t>to other state agencies for </a:t>
            </a:r>
            <a:r>
              <a:rPr lang="en-US" sz="1000" dirty="0" smtClean="0">
                <a:latin typeface="Cambria" panose="02040503050406030204" pitchFamily="18" charset="0"/>
                <a:ea typeface="Cambria" panose="02040503050406030204" pitchFamily="18" charset="0"/>
              </a:rPr>
              <a:t>services</a:t>
            </a:r>
          </a:p>
          <a:p>
            <a:r>
              <a:rPr lang="en-US" sz="1000" dirty="0">
                <a:latin typeface="Cambria" panose="02040503050406030204" pitchFamily="18" charset="0"/>
                <a:ea typeface="Cambria" panose="02040503050406030204" pitchFamily="18" charset="0"/>
              </a:rPr>
              <a:t>$99,721 </a:t>
            </a:r>
            <a:r>
              <a:rPr lang="en-US" sz="1000" dirty="0" smtClean="0">
                <a:latin typeface="Cambria" panose="02040503050406030204" pitchFamily="18" charset="0"/>
                <a:ea typeface="Cambria" panose="02040503050406030204" pitchFamily="18" charset="0"/>
              </a:rPr>
              <a:t>	Office </a:t>
            </a:r>
            <a:r>
              <a:rPr lang="en-US" sz="1000" dirty="0">
                <a:latin typeface="Cambria" panose="02040503050406030204" pitchFamily="18" charset="0"/>
                <a:ea typeface="Cambria" panose="02040503050406030204" pitchFamily="18" charset="0"/>
              </a:rPr>
              <a:t>of Technology Services (OTS) Fees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240,998 </a:t>
            </a:r>
            <a:r>
              <a:rPr lang="en-US" sz="1000" dirty="0" smtClean="0">
                <a:latin typeface="Cambria" panose="02040503050406030204" pitchFamily="18" charset="0"/>
                <a:ea typeface="Cambria" panose="02040503050406030204" pitchFamily="18" charset="0"/>
              </a:rPr>
              <a:t>	Risk </a:t>
            </a:r>
            <a:r>
              <a:rPr lang="en-US" sz="1000" dirty="0">
                <a:latin typeface="Cambria" panose="02040503050406030204" pitchFamily="18" charset="0"/>
                <a:ea typeface="Cambria" panose="02040503050406030204" pitchFamily="18" charset="0"/>
              </a:rPr>
              <a:t>Management fees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30,261 </a:t>
            </a:r>
            <a:r>
              <a:rPr lang="en-US" sz="1000" dirty="0" smtClean="0">
                <a:latin typeface="Cambria" panose="02040503050406030204" pitchFamily="18" charset="0"/>
                <a:ea typeface="Cambria" panose="02040503050406030204" pitchFamily="18" charset="0"/>
              </a:rPr>
              <a:t>	Civil </a:t>
            </a:r>
            <a:r>
              <a:rPr lang="en-US" sz="1000" dirty="0">
                <a:latin typeface="Cambria" panose="02040503050406030204" pitchFamily="18" charset="0"/>
                <a:ea typeface="Cambria" panose="02040503050406030204" pitchFamily="18" charset="0"/>
              </a:rPr>
              <a:t>Service Fees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7,313 </a:t>
            </a:r>
            <a:r>
              <a:rPr lang="en-US" sz="1000" dirty="0" smtClean="0">
                <a:latin typeface="Cambria" panose="02040503050406030204" pitchFamily="18" charset="0"/>
                <a:ea typeface="Cambria" panose="02040503050406030204" pitchFamily="18" charset="0"/>
              </a:rPr>
              <a:t>	Uniform </a:t>
            </a:r>
            <a:r>
              <a:rPr lang="en-US" sz="1000" dirty="0">
                <a:latin typeface="Cambria" panose="02040503050406030204" pitchFamily="18" charset="0"/>
                <a:ea typeface="Cambria" panose="02040503050406030204" pitchFamily="18" charset="0"/>
              </a:rPr>
              <a:t>Payroll System (UPS) Fees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7,818 </a:t>
            </a:r>
            <a:r>
              <a:rPr lang="en-US" sz="1000" dirty="0" smtClean="0">
                <a:latin typeface="Cambria" panose="02040503050406030204" pitchFamily="18" charset="0"/>
                <a:ea typeface="Cambria" panose="02040503050406030204" pitchFamily="18" charset="0"/>
              </a:rPr>
              <a:t>	Office </a:t>
            </a:r>
            <a:r>
              <a:rPr lang="en-US" sz="1000" dirty="0">
                <a:latin typeface="Cambria" panose="02040503050406030204" pitchFamily="18" charset="0"/>
                <a:ea typeface="Cambria" panose="02040503050406030204" pitchFamily="18" charset="0"/>
              </a:rPr>
              <a:t>of State Procurement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24,707 </a:t>
            </a:r>
            <a:r>
              <a:rPr lang="en-US" sz="1000" dirty="0" smtClean="0">
                <a:latin typeface="Cambria" panose="02040503050406030204" pitchFamily="18" charset="0"/>
                <a:ea typeface="Cambria" panose="02040503050406030204" pitchFamily="18" charset="0"/>
              </a:rPr>
              <a:t>	Dixon </a:t>
            </a:r>
            <a:r>
              <a:rPr lang="en-US" sz="1000" dirty="0">
                <a:latin typeface="Cambria" panose="02040503050406030204" pitchFamily="18" charset="0"/>
                <a:ea typeface="Cambria" panose="02040503050406030204" pitchFamily="18" charset="0"/>
              </a:rPr>
              <a:t>Correctional Institute work crew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$36,910	ELMHS </a:t>
            </a:r>
            <a:r>
              <a:rPr lang="en-US" sz="1000" dirty="0">
                <a:latin typeface="Cambria" panose="02040503050406030204" pitchFamily="18" charset="0"/>
                <a:ea typeface="Cambria" panose="02040503050406030204" pitchFamily="18" charset="0"/>
              </a:rPr>
              <a:t>Natural Gas and Gasoline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2,000 </a:t>
            </a:r>
            <a:r>
              <a:rPr lang="en-US" sz="1000" dirty="0" smtClean="0">
                <a:latin typeface="Cambria" panose="02040503050406030204" pitchFamily="18" charset="0"/>
                <a:ea typeface="Cambria" panose="02040503050406030204" pitchFamily="18" charset="0"/>
              </a:rPr>
              <a:t>	Villa </a:t>
            </a:r>
            <a:r>
              <a:rPr lang="en-US" sz="1000" dirty="0">
                <a:latin typeface="Cambria" panose="02040503050406030204" pitchFamily="18" charset="0"/>
                <a:ea typeface="Cambria" panose="02040503050406030204" pitchFamily="18" charset="0"/>
              </a:rPr>
              <a:t>Feliciana medical complex for radiology, lab and </a:t>
            </a:r>
            <a:r>
              <a:rPr lang="en-US" sz="1000" dirty="0" smtClean="0">
                <a:latin typeface="Cambria" panose="02040503050406030204" pitchFamily="18" charset="0"/>
                <a:ea typeface="Cambria" panose="02040503050406030204" pitchFamily="18" charset="0"/>
              </a:rPr>
              <a:t>	physician on-call </a:t>
            </a:r>
            <a:r>
              <a:rPr lang="en-US" sz="1000" dirty="0">
                <a:latin typeface="Cambria" panose="02040503050406030204" pitchFamily="18" charset="0"/>
                <a:ea typeface="Cambria" panose="02040503050406030204" pitchFamily="18" charset="0"/>
              </a:rPr>
              <a:t>services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$15,000	IT </a:t>
            </a:r>
            <a:r>
              <a:rPr lang="en-US" sz="1000" dirty="0">
                <a:latin typeface="Cambria" panose="02040503050406030204" pitchFamily="18" charset="0"/>
                <a:ea typeface="Cambria" panose="02040503050406030204" pitchFamily="18" charset="0"/>
              </a:rPr>
              <a:t>Equipment lease through </a:t>
            </a:r>
            <a:r>
              <a:rPr lang="en-US" sz="1000" dirty="0" smtClean="0">
                <a:latin typeface="Cambria" panose="02040503050406030204" pitchFamily="18" charset="0"/>
                <a:ea typeface="Cambria" panose="02040503050406030204" pitchFamily="18" charset="0"/>
              </a:rPr>
              <a:t>OTS</a:t>
            </a: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710,720 </a:t>
            </a:r>
            <a:r>
              <a:rPr lang="en-US" sz="1000" dirty="0" smtClean="0">
                <a:latin typeface="Cambria" panose="02040503050406030204" pitchFamily="18" charset="0"/>
                <a:ea typeface="Cambria" panose="02040503050406030204" pitchFamily="18" charset="0"/>
              </a:rPr>
              <a:t>	Transfer </a:t>
            </a:r>
            <a:r>
              <a:rPr lang="en-US" sz="1000" dirty="0">
                <a:latin typeface="Cambria" panose="02040503050406030204" pitchFamily="18" charset="0"/>
                <a:ea typeface="Cambria" panose="02040503050406030204" pitchFamily="18" charset="0"/>
              </a:rPr>
              <a:t>to LDVA, other Veterans Homes and agencies for </a:t>
            </a:r>
            <a:r>
              <a:rPr lang="en-US" sz="1000" dirty="0" smtClean="0">
                <a:latin typeface="Cambria" panose="02040503050406030204" pitchFamily="18" charset="0"/>
                <a:ea typeface="Cambria" panose="02040503050406030204" pitchFamily="18" charset="0"/>
              </a:rPr>
              <a:t>	services </a:t>
            </a:r>
            <a:r>
              <a:rPr lang="en-US" sz="1000" dirty="0">
                <a:latin typeface="Cambria" panose="02040503050406030204" pitchFamily="18" charset="0"/>
                <a:ea typeface="Cambria" panose="02040503050406030204" pitchFamily="18" charset="0"/>
              </a:rPr>
              <a:t>and shared positons</a:t>
            </a:r>
          </a:p>
        </p:txBody>
      </p:sp>
    </p:spTree>
    <p:extLst>
      <p:ext uri="{BB962C8B-B14F-4D97-AF65-F5344CB8AC3E}">
        <p14:creationId xmlns:p14="http://schemas.microsoft.com/office/powerpoint/2010/main" val="358793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45523" y="121700"/>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32" name="Rectangle 31"/>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3" name="Picture 32" descr="BraidedSeal.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p:spPr>
      </p:pic>
      <p:sp>
        <p:nvSpPr>
          <p:cNvPr id="34" name="TextBox 33"/>
          <p:cNvSpPr txBox="1"/>
          <p:nvPr/>
        </p:nvSpPr>
        <p:spPr>
          <a:xfrm>
            <a:off x="2359683" y="160488"/>
            <a:ext cx="5241115" cy="769441"/>
          </a:xfrm>
          <a:prstGeom prst="rect">
            <a:avLst/>
          </a:prstGeom>
          <a:noFill/>
        </p:spPr>
        <p:txBody>
          <a:bodyPr wrap="none" rtlCol="0">
            <a:spAutoFit/>
          </a:bodyPr>
          <a:lstStyle/>
          <a:p>
            <a:pPr algn="ctr"/>
            <a:r>
              <a:rPr lang="en-US" sz="2400" dirty="0" smtClean="0">
                <a:solidFill>
                  <a:srgbClr val="FFFFCC"/>
                </a:solidFill>
                <a:latin typeface="Cambria"/>
                <a:cs typeface="Cambria"/>
              </a:rPr>
              <a:t>Veterans Affairs</a:t>
            </a:r>
            <a:endParaRPr lang="en-US" sz="2400" dirty="0">
              <a:solidFill>
                <a:srgbClr val="FFFFCC"/>
              </a:solidFill>
              <a:latin typeface="Cambria"/>
              <a:cs typeface="Cambria"/>
            </a:endParaRPr>
          </a:p>
          <a:p>
            <a:pPr algn="ctr"/>
            <a:r>
              <a:rPr lang="en-US" sz="2000" dirty="0">
                <a:solidFill>
                  <a:srgbClr val="FFFFCC"/>
                </a:solidFill>
                <a:latin typeface="Cambria"/>
                <a:cs typeface="Cambria"/>
              </a:rPr>
              <a:t>FY25 Recommended Categorical Expenditures</a:t>
            </a:r>
          </a:p>
        </p:txBody>
      </p:sp>
      <p:sp>
        <p:nvSpPr>
          <p:cNvPr id="24" name="Slide Number Placeholder 1">
            <a:extLst>
              <a:ext uri="{FF2B5EF4-FFF2-40B4-BE49-F238E27FC236}">
                <a16:creationId xmlns:a16="http://schemas.microsoft.com/office/drawing/2014/main" id="{206FF36C-6FB6-964B-98AF-B3CDF784753A}"/>
              </a:ext>
            </a:extLst>
          </p:cNvPr>
          <p:cNvSpPr txBox="1">
            <a:spLocks/>
          </p:cNvSpPr>
          <p:nvPr/>
        </p:nvSpPr>
        <p:spPr>
          <a:xfrm>
            <a:off x="8601143" y="6490951"/>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smtClean="0">
                <a:solidFill>
                  <a:schemeClr val="accent1"/>
                </a:solidFill>
                <a:latin typeface="Bernard MT Condensed"/>
                <a:cs typeface="Bernard MT Condensed"/>
              </a:rPr>
              <a:pPr/>
              <a:t>17</a:t>
            </a:fld>
            <a:endParaRPr lang="en-US" sz="1000" i="1" dirty="0">
              <a:solidFill>
                <a:schemeClr val="accent1"/>
              </a:solidFill>
              <a:latin typeface="Bernard MT Condensed"/>
              <a:cs typeface="Bernard MT Condensed"/>
            </a:endParaRPr>
          </a:p>
        </p:txBody>
      </p:sp>
      <p:sp>
        <p:nvSpPr>
          <p:cNvPr id="17" name="TextBox 16">
            <a:extLst>
              <a:ext uri="{FF2B5EF4-FFF2-40B4-BE49-F238E27FC236}">
                <a16:creationId xmlns:a16="http://schemas.microsoft.com/office/drawing/2014/main" id="{39B90C03-2756-CD43-A6DA-31664B5EF227}"/>
              </a:ext>
            </a:extLst>
          </p:cNvPr>
          <p:cNvSpPr txBox="1"/>
          <p:nvPr/>
        </p:nvSpPr>
        <p:spPr>
          <a:xfrm>
            <a:off x="6583202" y="6512903"/>
            <a:ext cx="2225289" cy="200055"/>
          </a:xfrm>
          <a:prstGeom prst="rect">
            <a:avLst/>
          </a:prstGeom>
          <a:noFill/>
        </p:spPr>
        <p:txBody>
          <a:bodyPr wrap="none" rtlCol="0">
            <a:spAutoFit/>
          </a:bodyPr>
          <a:lstStyle/>
          <a:p>
            <a:r>
              <a:rPr lang="en-US" sz="700" i="1" dirty="0">
                <a:latin typeface="Cambria" panose="02040503050406030204" pitchFamily="18" charset="0"/>
              </a:rPr>
              <a:t>Source:  FY25 Executive Budget Supporting Documents.</a:t>
            </a:r>
          </a:p>
        </p:txBody>
      </p:sp>
      <p:sp>
        <p:nvSpPr>
          <p:cNvPr id="3" name="Rectangle 2">
            <a:extLst>
              <a:ext uri="{FF2B5EF4-FFF2-40B4-BE49-F238E27FC236}">
                <a16:creationId xmlns:a16="http://schemas.microsoft.com/office/drawing/2014/main" id="{B2F39907-AA8C-2A40-BCF9-0C5B5DAEA20B}"/>
              </a:ext>
            </a:extLst>
          </p:cNvPr>
          <p:cNvSpPr/>
          <p:nvPr/>
        </p:nvSpPr>
        <p:spPr>
          <a:xfrm>
            <a:off x="200721" y="1016231"/>
            <a:ext cx="3939017" cy="4862870"/>
          </a:xfrm>
          <a:prstGeom prst="rect">
            <a:avLst/>
          </a:prstGeom>
        </p:spPr>
        <p:txBody>
          <a:bodyPr wrap="square">
            <a:spAutoFit/>
          </a:bodyPr>
          <a:lstStyle/>
          <a:p>
            <a:r>
              <a:rPr lang="en-US" sz="1000" u="sng" dirty="0">
                <a:latin typeface="Cambria" panose="02040503050406030204" pitchFamily="18" charset="0"/>
              </a:rPr>
              <a:t>Interagency Transfers</a:t>
            </a:r>
          </a:p>
          <a:p>
            <a:r>
              <a:rPr lang="en-US" sz="1000" dirty="0">
                <a:latin typeface="Cambria" panose="02040503050406030204" pitchFamily="18" charset="0"/>
                <a:ea typeface="Cambria" panose="02040503050406030204" pitchFamily="18" charset="0"/>
              </a:rPr>
              <a:t>$112,432 </a:t>
            </a:r>
            <a:r>
              <a:rPr lang="en-US" sz="1000" dirty="0" smtClean="0">
                <a:latin typeface="Cambria" panose="02040503050406030204" pitchFamily="18" charset="0"/>
                <a:ea typeface="Cambria" panose="02040503050406030204" pitchFamily="18" charset="0"/>
              </a:rPr>
              <a:t>	Office </a:t>
            </a:r>
            <a:r>
              <a:rPr lang="en-US" sz="1000" dirty="0">
                <a:latin typeface="Cambria" panose="02040503050406030204" pitchFamily="18" charset="0"/>
                <a:ea typeface="Cambria" panose="02040503050406030204" pitchFamily="18" charset="0"/>
              </a:rPr>
              <a:t>of Technology Services (OTS) Fees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$235,932 	Risk </a:t>
            </a:r>
            <a:r>
              <a:rPr lang="en-US" sz="1000" dirty="0">
                <a:latin typeface="Cambria" panose="02040503050406030204" pitchFamily="18" charset="0"/>
                <a:ea typeface="Cambria" panose="02040503050406030204" pitchFamily="18" charset="0"/>
              </a:rPr>
              <a:t>Management Fees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7,266 </a:t>
            </a:r>
            <a:r>
              <a:rPr lang="en-US" sz="1000" dirty="0" smtClean="0">
                <a:latin typeface="Cambria" panose="02040503050406030204" pitchFamily="18" charset="0"/>
                <a:ea typeface="Cambria" panose="02040503050406030204" pitchFamily="18" charset="0"/>
              </a:rPr>
              <a:t>	Uniform </a:t>
            </a:r>
            <a:r>
              <a:rPr lang="en-US" sz="1000" dirty="0">
                <a:latin typeface="Cambria" panose="02040503050406030204" pitchFamily="18" charset="0"/>
                <a:ea typeface="Cambria" panose="02040503050406030204" pitchFamily="18" charset="0"/>
              </a:rPr>
              <a:t>Payroll System (UPS) Fees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42,951 </a:t>
            </a:r>
            <a:r>
              <a:rPr lang="en-US" sz="1000" dirty="0" smtClean="0">
                <a:latin typeface="Cambria" panose="02040503050406030204" pitchFamily="18" charset="0"/>
                <a:ea typeface="Cambria" panose="02040503050406030204" pitchFamily="18" charset="0"/>
              </a:rPr>
              <a:t>	Civil </a:t>
            </a:r>
            <a:r>
              <a:rPr lang="en-US" sz="1000" dirty="0">
                <a:latin typeface="Cambria" panose="02040503050406030204" pitchFamily="18" charset="0"/>
                <a:ea typeface="Cambria" panose="02040503050406030204" pitchFamily="18" charset="0"/>
              </a:rPr>
              <a:t>Services Fees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1,000 </a:t>
            </a:r>
            <a:r>
              <a:rPr lang="en-US" sz="1000" dirty="0" smtClean="0">
                <a:latin typeface="Cambria" panose="02040503050406030204" pitchFamily="18" charset="0"/>
                <a:ea typeface="Cambria" panose="02040503050406030204" pitchFamily="18" charset="0"/>
              </a:rPr>
              <a:t>	Printing </a:t>
            </a:r>
            <a:r>
              <a:rPr lang="en-US" sz="1000" dirty="0">
                <a:latin typeface="Cambria" panose="02040503050406030204" pitchFamily="18" charset="0"/>
                <a:ea typeface="Cambria" panose="02040503050406030204" pitchFamily="18" charset="0"/>
              </a:rPr>
              <a:t>Services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11,745 </a:t>
            </a:r>
            <a:r>
              <a:rPr lang="en-US" sz="1000" dirty="0" smtClean="0">
                <a:latin typeface="Cambria" panose="02040503050406030204" pitchFamily="18" charset="0"/>
                <a:ea typeface="Cambria" panose="02040503050406030204" pitchFamily="18" charset="0"/>
              </a:rPr>
              <a:t>	Office </a:t>
            </a:r>
            <a:r>
              <a:rPr lang="en-US" sz="1000" dirty="0">
                <a:latin typeface="Cambria" panose="02040503050406030204" pitchFamily="18" charset="0"/>
                <a:ea typeface="Cambria" panose="02040503050406030204" pitchFamily="18" charset="0"/>
              </a:rPr>
              <a:t>of State Procurement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70,200 </a:t>
            </a:r>
            <a:r>
              <a:rPr lang="en-US" sz="1000" dirty="0" smtClean="0">
                <a:latin typeface="Cambria" panose="02040503050406030204" pitchFamily="18" charset="0"/>
                <a:ea typeface="Cambria" panose="02040503050406030204" pitchFamily="18" charset="0"/>
              </a:rPr>
              <a:t>	IT </a:t>
            </a:r>
            <a:r>
              <a:rPr lang="en-US" sz="1000" dirty="0">
                <a:latin typeface="Cambria" panose="02040503050406030204" pitchFamily="18" charset="0"/>
                <a:ea typeface="Cambria" panose="02040503050406030204" pitchFamily="18" charset="0"/>
              </a:rPr>
              <a:t>Equipment lease through OTS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$515,493	Transfer </a:t>
            </a:r>
            <a:r>
              <a:rPr lang="en-US" sz="1000" dirty="0">
                <a:latin typeface="Cambria" panose="02040503050406030204" pitchFamily="18" charset="0"/>
                <a:ea typeface="Cambria" panose="02040503050406030204" pitchFamily="18" charset="0"/>
              </a:rPr>
              <a:t>to LDVA, other Veterans Homes and </a:t>
            </a:r>
            <a:endParaRPr lang="en-US" sz="1000" dirty="0" smtClean="0">
              <a:latin typeface="Cambria" panose="02040503050406030204" pitchFamily="18" charset="0"/>
              <a:ea typeface="Cambria" panose="02040503050406030204" pitchFamily="18" charset="0"/>
            </a:endParaRPr>
          </a:p>
          <a:p>
            <a:r>
              <a:rPr lang="en-US" sz="1000" dirty="0">
                <a:latin typeface="Cambria" panose="02040503050406030204" pitchFamily="18" charset="0"/>
                <a:ea typeface="Cambria" panose="02040503050406030204" pitchFamily="18" charset="0"/>
              </a:rPr>
              <a:t>	</a:t>
            </a:r>
            <a:r>
              <a:rPr lang="en-US" sz="1000" dirty="0" smtClean="0">
                <a:latin typeface="Cambria" panose="02040503050406030204" pitchFamily="18" charset="0"/>
                <a:ea typeface="Cambria" panose="02040503050406030204" pitchFamily="18" charset="0"/>
              </a:rPr>
              <a:t>agencies </a:t>
            </a:r>
            <a:r>
              <a:rPr lang="en-US" sz="1000" dirty="0">
                <a:latin typeface="Cambria" panose="02040503050406030204" pitchFamily="18" charset="0"/>
                <a:ea typeface="Cambria" panose="02040503050406030204" pitchFamily="18" charset="0"/>
              </a:rPr>
              <a:t>for services and shared </a:t>
            </a:r>
            <a:r>
              <a:rPr lang="en-US" sz="1000" dirty="0" smtClean="0">
                <a:latin typeface="Cambria" panose="02040503050406030204" pitchFamily="18" charset="0"/>
                <a:ea typeface="Cambria" panose="02040503050406030204" pitchFamily="18" charset="0"/>
              </a:rPr>
              <a:t>positons</a:t>
            </a:r>
          </a:p>
          <a:p>
            <a:r>
              <a:rPr lang="en-US" sz="1000" dirty="0">
                <a:latin typeface="Cambria" panose="02040503050406030204" pitchFamily="18" charset="0"/>
                <a:ea typeface="Cambria" panose="02040503050406030204" pitchFamily="18" charset="0"/>
              </a:rPr>
              <a:t>$361,049 </a:t>
            </a:r>
            <a:r>
              <a:rPr lang="en-US" sz="1000" dirty="0" smtClean="0">
                <a:latin typeface="Cambria" panose="02040503050406030204" pitchFamily="18" charset="0"/>
                <a:ea typeface="Cambria" panose="02040503050406030204" pitchFamily="18" charset="0"/>
              </a:rPr>
              <a:t>	Office </a:t>
            </a:r>
            <a:r>
              <a:rPr lang="en-US" sz="1000" dirty="0">
                <a:latin typeface="Cambria" panose="02040503050406030204" pitchFamily="18" charset="0"/>
                <a:ea typeface="Cambria" panose="02040503050406030204" pitchFamily="18" charset="0"/>
              </a:rPr>
              <a:t>of Risk Management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39,342 </a:t>
            </a:r>
            <a:r>
              <a:rPr lang="en-US" sz="1000" dirty="0" smtClean="0">
                <a:latin typeface="Cambria" panose="02040503050406030204" pitchFamily="18" charset="0"/>
                <a:ea typeface="Cambria" panose="02040503050406030204" pitchFamily="18" charset="0"/>
              </a:rPr>
              <a:t>	Civil </a:t>
            </a:r>
            <a:r>
              <a:rPr lang="en-US" sz="1000" dirty="0">
                <a:latin typeface="Cambria" panose="02040503050406030204" pitchFamily="18" charset="0"/>
                <a:ea typeface="Cambria" panose="02040503050406030204" pitchFamily="18" charset="0"/>
              </a:rPr>
              <a:t>Service Fees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6,891 </a:t>
            </a:r>
            <a:r>
              <a:rPr lang="en-US" sz="1000" dirty="0" smtClean="0">
                <a:latin typeface="Cambria" panose="02040503050406030204" pitchFamily="18" charset="0"/>
                <a:ea typeface="Cambria" panose="02040503050406030204" pitchFamily="18" charset="0"/>
              </a:rPr>
              <a:t>	Uniform </a:t>
            </a:r>
            <a:r>
              <a:rPr lang="en-US" sz="1000" dirty="0">
                <a:latin typeface="Cambria" panose="02040503050406030204" pitchFamily="18" charset="0"/>
                <a:ea typeface="Cambria" panose="02040503050406030204" pitchFamily="18" charset="0"/>
              </a:rPr>
              <a:t>Payroll System (UPS) Fees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21,335 </a:t>
            </a:r>
            <a:r>
              <a:rPr lang="en-US" sz="1000" dirty="0" smtClean="0">
                <a:latin typeface="Cambria" panose="02040503050406030204" pitchFamily="18" charset="0"/>
                <a:ea typeface="Cambria" panose="02040503050406030204" pitchFamily="18" charset="0"/>
              </a:rPr>
              <a:t>	Office </a:t>
            </a:r>
            <a:r>
              <a:rPr lang="en-US" sz="1000" dirty="0">
                <a:latin typeface="Cambria" panose="02040503050406030204" pitchFamily="18" charset="0"/>
                <a:ea typeface="Cambria" panose="02040503050406030204" pitchFamily="18" charset="0"/>
              </a:rPr>
              <a:t>of State Procurement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187,523 </a:t>
            </a:r>
            <a:r>
              <a:rPr lang="en-US" sz="1000" dirty="0" smtClean="0">
                <a:latin typeface="Cambria" panose="02040503050406030204" pitchFamily="18" charset="0"/>
                <a:ea typeface="Cambria" panose="02040503050406030204" pitchFamily="18" charset="0"/>
              </a:rPr>
              <a:t>	Office </a:t>
            </a:r>
            <a:r>
              <a:rPr lang="en-US" sz="1000" dirty="0">
                <a:latin typeface="Cambria" panose="02040503050406030204" pitchFamily="18" charset="0"/>
                <a:ea typeface="Cambria" panose="02040503050406030204" pitchFamily="18" charset="0"/>
              </a:rPr>
              <a:t>of Technology Services (OTS)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611,794 </a:t>
            </a:r>
            <a:r>
              <a:rPr lang="en-US" sz="1000" dirty="0" smtClean="0">
                <a:latin typeface="Cambria" panose="02040503050406030204" pitchFamily="18" charset="0"/>
                <a:ea typeface="Cambria" panose="02040503050406030204" pitchFamily="18" charset="0"/>
              </a:rPr>
              <a:t>	Transfer </a:t>
            </a:r>
            <a:r>
              <a:rPr lang="en-US" sz="1000" dirty="0">
                <a:latin typeface="Cambria" panose="02040503050406030204" pitchFamily="18" charset="0"/>
                <a:ea typeface="Cambria" panose="02040503050406030204" pitchFamily="18" charset="0"/>
              </a:rPr>
              <a:t>to LDVA, other Veterans Homes and </a:t>
            </a:r>
            <a:endParaRPr lang="en-US" sz="1000" dirty="0" smtClean="0">
              <a:latin typeface="Cambria" panose="02040503050406030204" pitchFamily="18" charset="0"/>
              <a:ea typeface="Cambria" panose="02040503050406030204" pitchFamily="18" charset="0"/>
            </a:endParaRPr>
          </a:p>
          <a:p>
            <a:r>
              <a:rPr lang="en-US" sz="1000" dirty="0">
                <a:latin typeface="Cambria" panose="02040503050406030204" pitchFamily="18" charset="0"/>
                <a:ea typeface="Cambria" panose="02040503050406030204" pitchFamily="18" charset="0"/>
              </a:rPr>
              <a:t>	</a:t>
            </a:r>
            <a:r>
              <a:rPr lang="en-US" sz="1000" dirty="0" smtClean="0">
                <a:latin typeface="Cambria" panose="02040503050406030204" pitchFamily="18" charset="0"/>
                <a:ea typeface="Cambria" panose="02040503050406030204" pitchFamily="18" charset="0"/>
              </a:rPr>
              <a:t>agencies </a:t>
            </a:r>
            <a:r>
              <a:rPr lang="en-US" sz="1000" dirty="0">
                <a:latin typeface="Cambria" panose="02040503050406030204" pitchFamily="18" charset="0"/>
                <a:ea typeface="Cambria" panose="02040503050406030204" pitchFamily="18" charset="0"/>
              </a:rPr>
              <a:t>for services and shared </a:t>
            </a:r>
            <a:r>
              <a:rPr lang="en-US" sz="1000" dirty="0" smtClean="0">
                <a:latin typeface="Cambria" panose="02040503050406030204" pitchFamily="18" charset="0"/>
                <a:ea typeface="Cambria" panose="02040503050406030204" pitchFamily="18" charset="0"/>
              </a:rPr>
              <a:t>positons</a:t>
            </a:r>
          </a:p>
          <a:p>
            <a:r>
              <a:rPr lang="en-US" sz="1000" dirty="0">
                <a:latin typeface="Cambria" panose="02040503050406030204" pitchFamily="18" charset="0"/>
                <a:ea typeface="Cambria" panose="02040503050406030204" pitchFamily="18" charset="0"/>
              </a:rPr>
              <a:t>$40,276 </a:t>
            </a:r>
            <a:r>
              <a:rPr lang="en-US" sz="1000" dirty="0" smtClean="0">
                <a:latin typeface="Cambria" panose="02040503050406030204" pitchFamily="18" charset="0"/>
                <a:ea typeface="Cambria" panose="02040503050406030204" pitchFamily="18" charset="0"/>
              </a:rPr>
              <a:t>	Civil </a:t>
            </a:r>
            <a:r>
              <a:rPr lang="en-US" sz="1000" dirty="0">
                <a:latin typeface="Cambria" panose="02040503050406030204" pitchFamily="18" charset="0"/>
                <a:ea typeface="Cambria" panose="02040503050406030204" pitchFamily="18" charset="0"/>
              </a:rPr>
              <a:t>Service Fees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261,527 </a:t>
            </a:r>
            <a:r>
              <a:rPr lang="en-US" sz="1000" dirty="0" smtClean="0">
                <a:latin typeface="Cambria" panose="02040503050406030204" pitchFamily="18" charset="0"/>
                <a:ea typeface="Cambria" panose="02040503050406030204" pitchFamily="18" charset="0"/>
              </a:rPr>
              <a:t>	Risk </a:t>
            </a:r>
            <a:r>
              <a:rPr lang="en-US" sz="1000" dirty="0">
                <a:latin typeface="Cambria" panose="02040503050406030204" pitchFamily="18" charset="0"/>
                <a:ea typeface="Cambria" panose="02040503050406030204" pitchFamily="18" charset="0"/>
              </a:rPr>
              <a:t>Management Premium (ORM)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6,323 </a:t>
            </a:r>
            <a:r>
              <a:rPr lang="en-US" sz="1000" dirty="0" smtClean="0">
                <a:latin typeface="Cambria" panose="02040503050406030204" pitchFamily="18" charset="0"/>
                <a:ea typeface="Cambria" panose="02040503050406030204" pitchFamily="18" charset="0"/>
              </a:rPr>
              <a:t>	UPS Fees</a:t>
            </a:r>
          </a:p>
          <a:p>
            <a:r>
              <a:rPr lang="en-US" sz="1000" dirty="0" smtClean="0">
                <a:latin typeface="Cambria" panose="02040503050406030204" pitchFamily="18" charset="0"/>
                <a:ea typeface="Cambria" panose="02040503050406030204" pitchFamily="18" charset="0"/>
              </a:rPr>
              <a:t>$14,511	Office </a:t>
            </a:r>
            <a:r>
              <a:rPr lang="en-US" sz="1000" dirty="0">
                <a:latin typeface="Cambria" panose="02040503050406030204" pitchFamily="18" charset="0"/>
                <a:ea typeface="Cambria" panose="02040503050406030204" pitchFamily="18" charset="0"/>
              </a:rPr>
              <a:t>of State </a:t>
            </a:r>
            <a:r>
              <a:rPr lang="en-US" sz="1000" dirty="0" smtClean="0">
                <a:latin typeface="Cambria" panose="02040503050406030204" pitchFamily="18" charset="0"/>
                <a:ea typeface="Cambria" panose="02040503050406030204" pitchFamily="18" charset="0"/>
              </a:rPr>
              <a:t>Procurement</a:t>
            </a:r>
          </a:p>
          <a:p>
            <a:r>
              <a:rPr lang="en-US" sz="1000" dirty="0">
                <a:latin typeface="Cambria" panose="02040503050406030204" pitchFamily="18" charset="0"/>
                <a:ea typeface="Cambria" panose="02040503050406030204" pitchFamily="18" charset="0"/>
              </a:rPr>
              <a:t>$180,810 </a:t>
            </a:r>
            <a:r>
              <a:rPr lang="en-US" sz="1000" dirty="0" smtClean="0">
                <a:latin typeface="Cambria" panose="02040503050406030204" pitchFamily="18" charset="0"/>
                <a:ea typeface="Cambria" panose="02040503050406030204" pitchFamily="18" charset="0"/>
              </a:rPr>
              <a:t>	Office </a:t>
            </a:r>
            <a:r>
              <a:rPr lang="en-US" sz="1000" dirty="0">
                <a:latin typeface="Cambria" panose="02040503050406030204" pitchFamily="18" charset="0"/>
                <a:ea typeface="Cambria" panose="02040503050406030204" pitchFamily="18" charset="0"/>
              </a:rPr>
              <a:t>of Technology Services (OTS)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458,093 </a:t>
            </a:r>
            <a:r>
              <a:rPr lang="en-US" sz="1000" dirty="0" smtClean="0">
                <a:latin typeface="Cambria" panose="02040503050406030204" pitchFamily="18" charset="0"/>
                <a:ea typeface="Cambria" panose="02040503050406030204" pitchFamily="18" charset="0"/>
              </a:rPr>
              <a:t>	Transfer </a:t>
            </a:r>
            <a:r>
              <a:rPr lang="en-US" sz="1000" dirty="0">
                <a:latin typeface="Cambria" panose="02040503050406030204" pitchFamily="18" charset="0"/>
                <a:ea typeface="Cambria" panose="02040503050406030204" pitchFamily="18" charset="0"/>
              </a:rPr>
              <a:t>to LDVA, other Veterans Homes and </a:t>
            </a:r>
            <a:endParaRPr lang="en-US" sz="1000" dirty="0" smtClean="0">
              <a:latin typeface="Cambria" panose="02040503050406030204" pitchFamily="18" charset="0"/>
              <a:ea typeface="Cambria" panose="02040503050406030204" pitchFamily="18" charset="0"/>
            </a:endParaRPr>
          </a:p>
          <a:p>
            <a:r>
              <a:rPr lang="en-US" sz="1000" dirty="0">
                <a:latin typeface="Cambria" panose="02040503050406030204" pitchFamily="18" charset="0"/>
                <a:ea typeface="Cambria" panose="02040503050406030204" pitchFamily="18" charset="0"/>
              </a:rPr>
              <a:t>	</a:t>
            </a:r>
            <a:r>
              <a:rPr lang="en-US" sz="1000" dirty="0" smtClean="0">
                <a:latin typeface="Cambria" panose="02040503050406030204" pitchFamily="18" charset="0"/>
                <a:ea typeface="Cambria" panose="02040503050406030204" pitchFamily="18" charset="0"/>
              </a:rPr>
              <a:t>agencies </a:t>
            </a:r>
            <a:r>
              <a:rPr lang="en-US" sz="1000" dirty="0">
                <a:latin typeface="Cambria" panose="02040503050406030204" pitchFamily="18" charset="0"/>
                <a:ea typeface="Cambria" panose="02040503050406030204" pitchFamily="18" charset="0"/>
              </a:rPr>
              <a:t>for services and shared </a:t>
            </a:r>
            <a:r>
              <a:rPr lang="en-US" sz="1000" dirty="0" smtClean="0">
                <a:latin typeface="Cambria" panose="02040503050406030204" pitchFamily="18" charset="0"/>
                <a:ea typeface="Cambria" panose="02040503050406030204" pitchFamily="18" charset="0"/>
              </a:rPr>
              <a:t>positons</a:t>
            </a:r>
          </a:p>
          <a:p>
            <a:r>
              <a:rPr lang="en-US" sz="1000" dirty="0">
                <a:latin typeface="Cambria" panose="02040503050406030204" pitchFamily="18" charset="0"/>
                <a:ea typeface="Cambria" panose="02040503050406030204" pitchFamily="18" charset="0"/>
              </a:rPr>
              <a:t>$38,749 </a:t>
            </a:r>
            <a:r>
              <a:rPr lang="en-US" sz="1000" dirty="0" smtClean="0">
                <a:latin typeface="Cambria" panose="02040503050406030204" pitchFamily="18" charset="0"/>
                <a:ea typeface="Cambria" panose="02040503050406030204" pitchFamily="18" charset="0"/>
              </a:rPr>
              <a:t>	Civil </a:t>
            </a:r>
            <a:r>
              <a:rPr lang="en-US" sz="1000" dirty="0">
                <a:latin typeface="Cambria" panose="02040503050406030204" pitchFamily="18" charset="0"/>
                <a:ea typeface="Cambria" panose="02040503050406030204" pitchFamily="18" charset="0"/>
              </a:rPr>
              <a:t>Service Fees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17,437 </a:t>
            </a:r>
            <a:r>
              <a:rPr lang="en-US" sz="1000" dirty="0" smtClean="0">
                <a:latin typeface="Cambria" panose="02040503050406030204" pitchFamily="18" charset="0"/>
                <a:ea typeface="Cambria" panose="02040503050406030204" pitchFamily="18" charset="0"/>
              </a:rPr>
              <a:t>	Office </a:t>
            </a:r>
            <a:r>
              <a:rPr lang="en-US" sz="1000" dirty="0">
                <a:latin typeface="Cambria" panose="02040503050406030204" pitchFamily="18" charset="0"/>
                <a:ea typeface="Cambria" panose="02040503050406030204" pitchFamily="18" charset="0"/>
              </a:rPr>
              <a:t>of State Procurement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6,993 </a:t>
            </a:r>
            <a:r>
              <a:rPr lang="en-US" sz="1000" dirty="0" smtClean="0">
                <a:latin typeface="Cambria" panose="02040503050406030204" pitchFamily="18" charset="0"/>
                <a:ea typeface="Cambria" panose="02040503050406030204" pitchFamily="18" charset="0"/>
              </a:rPr>
              <a:t>	Uniform </a:t>
            </a:r>
            <a:r>
              <a:rPr lang="en-US" sz="1000" dirty="0">
                <a:latin typeface="Cambria" panose="02040503050406030204" pitchFamily="18" charset="0"/>
                <a:ea typeface="Cambria" panose="02040503050406030204" pitchFamily="18" charset="0"/>
              </a:rPr>
              <a:t>Payroll (UPS)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346,323 </a:t>
            </a:r>
            <a:r>
              <a:rPr lang="en-US" sz="1000" dirty="0" smtClean="0">
                <a:latin typeface="Cambria" panose="02040503050406030204" pitchFamily="18" charset="0"/>
                <a:ea typeface="Cambria" panose="02040503050406030204" pitchFamily="18" charset="0"/>
              </a:rPr>
              <a:t>	Risk </a:t>
            </a:r>
            <a:r>
              <a:rPr lang="en-US" sz="1000" dirty="0">
                <a:latin typeface="Cambria" panose="02040503050406030204" pitchFamily="18" charset="0"/>
                <a:ea typeface="Cambria" panose="02040503050406030204" pitchFamily="18" charset="0"/>
              </a:rPr>
              <a:t>Management Premium (ORM)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300,642 </a:t>
            </a:r>
            <a:r>
              <a:rPr lang="en-US" sz="1000" dirty="0" smtClean="0">
                <a:latin typeface="Cambria" panose="02040503050406030204" pitchFamily="18" charset="0"/>
                <a:ea typeface="Cambria" panose="02040503050406030204" pitchFamily="18" charset="0"/>
              </a:rPr>
              <a:t>	Office </a:t>
            </a:r>
            <a:r>
              <a:rPr lang="en-US" sz="1000" dirty="0">
                <a:latin typeface="Cambria" panose="02040503050406030204" pitchFamily="18" charset="0"/>
                <a:ea typeface="Cambria" panose="02040503050406030204" pitchFamily="18" charset="0"/>
              </a:rPr>
              <a:t>of Technology Services (OTS)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$194,594	Transfer </a:t>
            </a:r>
            <a:r>
              <a:rPr lang="en-US" sz="1000" dirty="0">
                <a:latin typeface="Cambria" panose="02040503050406030204" pitchFamily="18" charset="0"/>
                <a:ea typeface="Cambria" panose="02040503050406030204" pitchFamily="18" charset="0"/>
              </a:rPr>
              <a:t>to LDVA, other Veterans Homes </a:t>
            </a:r>
            <a:r>
              <a:rPr lang="en-US" sz="1000" dirty="0" smtClean="0">
                <a:latin typeface="Cambria" panose="02040503050406030204" pitchFamily="18" charset="0"/>
                <a:ea typeface="Cambria" panose="02040503050406030204" pitchFamily="18" charset="0"/>
              </a:rPr>
              <a:t>and</a:t>
            </a:r>
          </a:p>
          <a:p>
            <a:r>
              <a:rPr lang="en-US" sz="1000" dirty="0" smtClean="0">
                <a:latin typeface="Cambria" panose="02040503050406030204" pitchFamily="18" charset="0"/>
                <a:ea typeface="Cambria" panose="02040503050406030204" pitchFamily="18" charset="0"/>
              </a:rPr>
              <a:t>	agencies </a:t>
            </a:r>
            <a:r>
              <a:rPr lang="en-US" sz="1000" dirty="0">
                <a:latin typeface="Cambria" panose="02040503050406030204" pitchFamily="18" charset="0"/>
                <a:ea typeface="Cambria" panose="02040503050406030204" pitchFamily="18" charset="0"/>
              </a:rPr>
              <a:t>for services and shared positons </a:t>
            </a:r>
          </a:p>
        </p:txBody>
      </p:sp>
      <p:sp>
        <p:nvSpPr>
          <p:cNvPr id="4" name="Rectangle 3">
            <a:extLst>
              <a:ext uri="{FF2B5EF4-FFF2-40B4-BE49-F238E27FC236}">
                <a16:creationId xmlns:a16="http://schemas.microsoft.com/office/drawing/2014/main" id="{40149BCA-0A39-2B43-92F5-8E2909736DF8}"/>
              </a:ext>
            </a:extLst>
          </p:cNvPr>
          <p:cNvSpPr/>
          <p:nvPr/>
        </p:nvSpPr>
        <p:spPr>
          <a:xfrm>
            <a:off x="4287324" y="939994"/>
            <a:ext cx="4580929" cy="5632311"/>
          </a:xfrm>
          <a:prstGeom prst="rect">
            <a:avLst/>
          </a:prstGeom>
        </p:spPr>
        <p:txBody>
          <a:bodyPr wrap="square">
            <a:spAutoFit/>
          </a:bodyPr>
          <a:lstStyle/>
          <a:p>
            <a:r>
              <a:rPr lang="en-US" sz="1000" u="sng" dirty="0">
                <a:latin typeface="Cambria" panose="02040503050406030204" pitchFamily="18" charset="0"/>
                <a:ea typeface="Cambria" panose="02040503050406030204" pitchFamily="18" charset="0"/>
              </a:rPr>
              <a:t>Acquisitions and Major Repairs</a:t>
            </a:r>
          </a:p>
          <a:p>
            <a:r>
              <a:rPr lang="en-US" sz="1000" dirty="0">
                <a:latin typeface="Cambria" panose="02040503050406030204" pitchFamily="18" charset="0"/>
                <a:ea typeface="Cambria" panose="02040503050406030204" pitchFamily="18" charset="0"/>
              </a:rPr>
              <a:t>$80,019 </a:t>
            </a:r>
            <a:r>
              <a:rPr lang="en-US" sz="1000" dirty="0" smtClean="0">
                <a:latin typeface="Cambria" panose="02040503050406030204" pitchFamily="18" charset="0"/>
                <a:ea typeface="Cambria" panose="02040503050406030204" pitchFamily="18" charset="0"/>
              </a:rPr>
              <a:t>	1 </a:t>
            </a:r>
            <a:r>
              <a:rPr lang="en-US" sz="1000" dirty="0">
                <a:latin typeface="Cambria" panose="02040503050406030204" pitchFamily="18" charset="0"/>
                <a:ea typeface="Cambria" panose="02040503050406030204" pitchFamily="18" charset="0"/>
              </a:rPr>
              <a:t>2017 Dodge Caravan Braun Rear Ramp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60,000 </a:t>
            </a:r>
            <a:r>
              <a:rPr lang="en-US" sz="1000" dirty="0" smtClean="0">
                <a:latin typeface="Cambria" panose="02040503050406030204" pitchFamily="18" charset="0"/>
                <a:ea typeface="Cambria" panose="02040503050406030204" pitchFamily="18" charset="0"/>
              </a:rPr>
              <a:t>	1 </a:t>
            </a:r>
            <a:r>
              <a:rPr lang="en-US" sz="1000" dirty="0">
                <a:latin typeface="Cambria" panose="02040503050406030204" pitchFamily="18" charset="0"/>
                <a:ea typeface="Cambria" panose="02040503050406030204" pitchFamily="18" charset="0"/>
              </a:rPr>
              <a:t>Hospital Bed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56,232 </a:t>
            </a:r>
            <a:r>
              <a:rPr lang="en-US" sz="1000" dirty="0" smtClean="0">
                <a:latin typeface="Cambria" panose="02040503050406030204" pitchFamily="18" charset="0"/>
                <a:ea typeface="Cambria" panose="02040503050406030204" pitchFamily="18" charset="0"/>
              </a:rPr>
              <a:t>	1 </a:t>
            </a:r>
            <a:r>
              <a:rPr lang="en-US" sz="1000" dirty="0">
                <a:latin typeface="Cambria" panose="02040503050406030204" pitchFamily="18" charset="0"/>
                <a:ea typeface="Cambria" panose="02040503050406030204" pitchFamily="18" charset="0"/>
              </a:rPr>
              <a:t>Ford F-150 Regular Cab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10,667 </a:t>
            </a:r>
            <a:r>
              <a:rPr lang="en-US" sz="1000" dirty="0" smtClean="0">
                <a:latin typeface="Cambria" panose="02040503050406030204" pitchFamily="18" charset="0"/>
                <a:ea typeface="Cambria" panose="02040503050406030204" pitchFamily="18" charset="0"/>
              </a:rPr>
              <a:t>	4 </a:t>
            </a:r>
            <a:r>
              <a:rPr lang="en-US" sz="1000" dirty="0">
                <a:latin typeface="Cambria" panose="02040503050406030204" pitchFamily="18" charset="0"/>
                <a:ea typeface="Cambria" panose="02040503050406030204" pitchFamily="18" charset="0"/>
              </a:rPr>
              <a:t>Medline </a:t>
            </a:r>
            <a:r>
              <a:rPr lang="en-US" sz="1000" dirty="0" smtClean="0">
                <a:latin typeface="Cambria" panose="02040503050406030204" pitchFamily="18" charset="0"/>
                <a:ea typeface="Cambria" panose="02040503050406030204" pitchFamily="18" charset="0"/>
              </a:rPr>
              <a:t>Vital</a:t>
            </a:r>
          </a:p>
          <a:p>
            <a:r>
              <a:rPr lang="en-US" sz="1000" dirty="0">
                <a:latin typeface="Cambria" panose="02040503050406030204" pitchFamily="18" charset="0"/>
                <a:ea typeface="Cambria" panose="02040503050406030204" pitchFamily="18" charset="0"/>
              </a:rPr>
              <a:t>$80,000 </a:t>
            </a:r>
            <a:r>
              <a:rPr lang="en-US" sz="1000" dirty="0" smtClean="0">
                <a:latin typeface="Cambria" panose="02040503050406030204" pitchFamily="18" charset="0"/>
                <a:ea typeface="Cambria" panose="02040503050406030204" pitchFamily="18" charset="0"/>
              </a:rPr>
              <a:t>	1 </a:t>
            </a:r>
            <a:r>
              <a:rPr lang="en-US" sz="1000" dirty="0">
                <a:latin typeface="Cambria" panose="02040503050406030204" pitchFamily="18" charset="0"/>
                <a:ea typeface="Cambria" panose="02040503050406030204" pitchFamily="18" charset="0"/>
              </a:rPr>
              <a:t>2019 Dodge Caravan with Braun Lift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2,700 </a:t>
            </a:r>
            <a:r>
              <a:rPr lang="en-US" sz="1000" dirty="0" smtClean="0">
                <a:latin typeface="Cambria" panose="02040503050406030204" pitchFamily="18" charset="0"/>
                <a:ea typeface="Cambria" panose="02040503050406030204" pitchFamily="18" charset="0"/>
              </a:rPr>
              <a:t>	1 </a:t>
            </a:r>
            <a:r>
              <a:rPr lang="en-US" sz="1000" dirty="0">
                <a:latin typeface="Cambria" panose="02040503050406030204" pitchFamily="18" charset="0"/>
                <a:ea typeface="Cambria" panose="02040503050406030204" pitchFamily="18" charset="0"/>
              </a:rPr>
              <a:t>Food prep steam table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3,993 </a:t>
            </a:r>
            <a:r>
              <a:rPr lang="en-US" sz="1000" dirty="0" smtClean="0">
                <a:latin typeface="Cambria" panose="02040503050406030204" pitchFamily="18" charset="0"/>
                <a:ea typeface="Cambria" panose="02040503050406030204" pitchFamily="18" charset="0"/>
              </a:rPr>
              <a:t>	1 </a:t>
            </a:r>
            <a:r>
              <a:rPr lang="en-US" sz="1000" dirty="0">
                <a:latin typeface="Cambria" panose="02040503050406030204" pitchFamily="18" charset="0"/>
                <a:ea typeface="Cambria" panose="02040503050406030204" pitchFamily="18" charset="0"/>
              </a:rPr>
              <a:t>Hot Plate Dispenser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40,000 </a:t>
            </a:r>
            <a:r>
              <a:rPr lang="en-US" sz="1000" dirty="0" smtClean="0">
                <a:latin typeface="Cambria" panose="02040503050406030204" pitchFamily="18" charset="0"/>
                <a:ea typeface="Cambria" panose="02040503050406030204" pitchFamily="18" charset="0"/>
              </a:rPr>
              <a:t>	1 </a:t>
            </a:r>
            <a:r>
              <a:rPr lang="en-US" sz="1000" dirty="0">
                <a:latin typeface="Cambria" panose="02040503050406030204" pitchFamily="18" charset="0"/>
                <a:ea typeface="Cambria" panose="02040503050406030204" pitchFamily="18" charset="0"/>
              </a:rPr>
              <a:t>Pass Through Refrigerator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35,000 </a:t>
            </a:r>
            <a:r>
              <a:rPr lang="en-US" sz="1000" dirty="0" smtClean="0">
                <a:latin typeface="Cambria" panose="02040503050406030204" pitchFamily="18" charset="0"/>
                <a:ea typeface="Cambria" panose="02040503050406030204" pitchFamily="18" charset="0"/>
              </a:rPr>
              <a:t>	12 </a:t>
            </a:r>
            <a:r>
              <a:rPr lang="en-US" sz="1000" dirty="0">
                <a:latin typeface="Cambria" panose="02040503050406030204" pitchFamily="18" charset="0"/>
                <a:ea typeface="Cambria" panose="02040503050406030204" pitchFamily="18" charset="0"/>
              </a:rPr>
              <a:t>Long wide low beds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3,215 </a:t>
            </a:r>
            <a:r>
              <a:rPr lang="en-US" sz="1000" dirty="0" smtClean="0">
                <a:latin typeface="Cambria" panose="02040503050406030204" pitchFamily="18" charset="0"/>
                <a:ea typeface="Cambria" panose="02040503050406030204" pitchFamily="18" charset="0"/>
              </a:rPr>
              <a:t>	1 </a:t>
            </a:r>
            <a:r>
              <a:rPr lang="en-US" sz="1000" dirty="0">
                <a:latin typeface="Cambria" panose="02040503050406030204" pitchFamily="18" charset="0"/>
                <a:ea typeface="Cambria" panose="02040503050406030204" pitchFamily="18" charset="0"/>
              </a:rPr>
              <a:t>Micro Scrubber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275 </a:t>
            </a:r>
            <a:r>
              <a:rPr lang="en-US" sz="1000" dirty="0" smtClean="0">
                <a:latin typeface="Cambria" panose="02040503050406030204" pitchFamily="18" charset="0"/>
                <a:ea typeface="Cambria" panose="02040503050406030204" pitchFamily="18" charset="0"/>
              </a:rPr>
              <a:t>	5 </a:t>
            </a:r>
            <a:r>
              <a:rPr lang="en-US" sz="1000" dirty="0">
                <a:latin typeface="Cambria" panose="02040503050406030204" pitchFamily="18" charset="0"/>
                <a:ea typeface="Cambria" panose="02040503050406030204" pitchFamily="18" charset="0"/>
              </a:rPr>
              <a:t>Utility Cart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225 </a:t>
            </a:r>
            <a:r>
              <a:rPr lang="en-US" sz="1000" dirty="0" smtClean="0">
                <a:latin typeface="Cambria" panose="02040503050406030204" pitchFamily="18" charset="0"/>
                <a:ea typeface="Cambria" panose="02040503050406030204" pitchFamily="18" charset="0"/>
              </a:rPr>
              <a:t>	5 </a:t>
            </a:r>
            <a:r>
              <a:rPr lang="en-US" sz="1000" dirty="0">
                <a:latin typeface="Cambria" panose="02040503050406030204" pitchFamily="18" charset="0"/>
                <a:ea typeface="Cambria" panose="02040503050406030204" pitchFamily="18" charset="0"/>
              </a:rPr>
              <a:t>Trash Can Dolly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90,655 </a:t>
            </a:r>
            <a:r>
              <a:rPr lang="en-US" sz="1000" dirty="0" smtClean="0">
                <a:latin typeface="Cambria" panose="02040503050406030204" pitchFamily="18" charset="0"/>
                <a:ea typeface="Cambria" panose="02040503050406030204" pitchFamily="18" charset="0"/>
              </a:rPr>
              <a:t>	Replace </a:t>
            </a:r>
            <a:r>
              <a:rPr lang="en-US" sz="1000" dirty="0">
                <a:latin typeface="Cambria" panose="02040503050406030204" pitchFamily="18" charset="0"/>
                <a:ea typeface="Cambria" panose="02040503050406030204" pitchFamily="18" charset="0"/>
              </a:rPr>
              <a:t>carpet in the conference room, office, and family </a:t>
            </a:r>
            <a:r>
              <a:rPr lang="en-US" sz="1000" dirty="0" smtClean="0">
                <a:latin typeface="Cambria" panose="02040503050406030204" pitchFamily="18" charset="0"/>
                <a:ea typeface="Cambria" panose="02040503050406030204" pitchFamily="18" charset="0"/>
              </a:rPr>
              <a:t>	rooms</a:t>
            </a:r>
            <a:r>
              <a:rPr lang="en-US" sz="1000" dirty="0">
                <a:latin typeface="Cambria" panose="02040503050406030204" pitchFamily="18" charset="0"/>
                <a:ea typeface="Cambria" panose="02040503050406030204" pitchFamily="18" charset="0"/>
              </a:rPr>
              <a:t>, with laminate flooring</a:t>
            </a:r>
            <a:r>
              <a:rPr lang="en-US" sz="1000" dirty="0" smtClean="0">
                <a:latin typeface="Cambria" panose="02040503050406030204" pitchFamily="18" charset="0"/>
                <a:ea typeface="Cambria" panose="02040503050406030204" pitchFamily="18" charset="0"/>
              </a:rPr>
              <a:t>.</a:t>
            </a:r>
          </a:p>
          <a:p>
            <a:r>
              <a:rPr lang="en-US" sz="1000" dirty="0">
                <a:latin typeface="Cambria" panose="02040503050406030204" pitchFamily="18" charset="0"/>
                <a:ea typeface="Cambria" panose="02040503050406030204" pitchFamily="18" charset="0"/>
              </a:rPr>
              <a:t>$3,400 </a:t>
            </a:r>
            <a:r>
              <a:rPr lang="en-US" sz="1000" dirty="0" smtClean="0">
                <a:latin typeface="Cambria" panose="02040503050406030204" pitchFamily="18" charset="0"/>
                <a:ea typeface="Cambria" panose="02040503050406030204" pitchFamily="18" charset="0"/>
              </a:rPr>
              <a:t>	2 </a:t>
            </a:r>
            <a:r>
              <a:rPr lang="en-US" sz="1000" dirty="0">
                <a:latin typeface="Cambria" panose="02040503050406030204" pitchFamily="18" charset="0"/>
                <a:ea typeface="Cambria" panose="02040503050406030204" pitchFamily="18" charset="0"/>
              </a:rPr>
              <a:t>Treatment Carts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7,000 </a:t>
            </a:r>
            <a:r>
              <a:rPr lang="en-US" sz="1000" dirty="0" smtClean="0">
                <a:latin typeface="Cambria" panose="02040503050406030204" pitchFamily="18" charset="0"/>
                <a:ea typeface="Cambria" panose="02040503050406030204" pitchFamily="18" charset="0"/>
              </a:rPr>
              <a:t>	40 </a:t>
            </a:r>
            <a:r>
              <a:rPr lang="en-US" sz="1000" dirty="0">
                <a:latin typeface="Cambria" panose="02040503050406030204" pitchFamily="18" charset="0"/>
                <a:ea typeface="Cambria" panose="02040503050406030204" pitchFamily="18" charset="0"/>
              </a:rPr>
              <a:t>Southgate bedside cabinets to match </a:t>
            </a:r>
            <a:r>
              <a:rPr lang="en-US" sz="1000" dirty="0" err="1">
                <a:latin typeface="Cambria" panose="02040503050406030204" pitchFamily="18" charset="0"/>
                <a:ea typeface="Cambria" panose="02040503050406030204" pitchFamily="18" charset="0"/>
              </a:rPr>
              <a:t>Alterra</a:t>
            </a:r>
            <a:r>
              <a:rPr lang="en-US" sz="1000" dirty="0">
                <a:latin typeface="Cambria" panose="02040503050406030204" pitchFamily="18" charset="0"/>
                <a:ea typeface="Cambria" panose="02040503050406030204" pitchFamily="18" charset="0"/>
              </a:rPr>
              <a:t> Maxx beds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28,123 </a:t>
            </a:r>
            <a:r>
              <a:rPr lang="en-US" sz="1000" dirty="0" smtClean="0">
                <a:latin typeface="Cambria" panose="02040503050406030204" pitchFamily="18" charset="0"/>
                <a:ea typeface="Cambria" panose="02040503050406030204" pitchFamily="18" charset="0"/>
              </a:rPr>
              <a:t>	20 </a:t>
            </a:r>
            <a:r>
              <a:rPr lang="en-US" sz="1000" dirty="0" err="1">
                <a:latin typeface="Cambria" panose="02040503050406030204" pitchFamily="18" charset="0"/>
                <a:ea typeface="Cambria" panose="02040503050406030204" pitchFamily="18" charset="0"/>
              </a:rPr>
              <a:t>Alterra</a:t>
            </a:r>
            <a:r>
              <a:rPr lang="en-US" sz="1000" dirty="0">
                <a:latin typeface="Cambria" panose="02040503050406030204" pitchFamily="18" charset="0"/>
                <a:ea typeface="Cambria" panose="02040503050406030204" pitchFamily="18" charset="0"/>
              </a:rPr>
              <a:t> Maxx Beds with Head/Footboards and Assist </a:t>
            </a:r>
            <a:r>
              <a:rPr lang="en-US" sz="1000" dirty="0" smtClean="0">
                <a:latin typeface="Cambria" panose="02040503050406030204" pitchFamily="18" charset="0"/>
                <a:ea typeface="Cambria" panose="02040503050406030204" pitchFamily="18" charset="0"/>
              </a:rPr>
              <a:t>	rails </a:t>
            </a: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9,628 </a:t>
            </a:r>
            <a:r>
              <a:rPr lang="en-US" sz="1000" dirty="0" smtClean="0">
                <a:latin typeface="Cambria" panose="02040503050406030204" pitchFamily="18" charset="0"/>
                <a:ea typeface="Cambria" panose="02040503050406030204" pitchFamily="18" charset="0"/>
              </a:rPr>
              <a:t>	4 </a:t>
            </a:r>
            <a:r>
              <a:rPr lang="en-US" sz="1000" dirty="0">
                <a:latin typeface="Cambria" panose="02040503050406030204" pitchFamily="18" charset="0"/>
                <a:ea typeface="Cambria" panose="02040503050406030204" pitchFamily="18" charset="0"/>
              </a:rPr>
              <a:t>Welch </a:t>
            </a:r>
            <a:r>
              <a:rPr lang="en-US" sz="1000" dirty="0" err="1">
                <a:latin typeface="Cambria" panose="02040503050406030204" pitchFamily="18" charset="0"/>
                <a:ea typeface="Cambria" panose="02040503050406030204" pitchFamily="18" charset="0"/>
              </a:rPr>
              <a:t>Alyn</a:t>
            </a:r>
            <a:r>
              <a:rPr lang="en-US" sz="1000" dirty="0">
                <a:latin typeface="Cambria" panose="02040503050406030204" pitchFamily="18" charset="0"/>
                <a:ea typeface="Cambria" panose="02040503050406030204" pitchFamily="18" charset="0"/>
              </a:rPr>
              <a:t> 4400 Vital sign machines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1,890 </a:t>
            </a:r>
            <a:r>
              <a:rPr lang="en-US" sz="1000" dirty="0" smtClean="0">
                <a:latin typeface="Cambria" panose="02040503050406030204" pitchFamily="18" charset="0"/>
                <a:ea typeface="Cambria" panose="02040503050406030204" pitchFamily="18" charset="0"/>
              </a:rPr>
              <a:t>	4 </a:t>
            </a:r>
            <a:r>
              <a:rPr lang="en-US" sz="1000" dirty="0">
                <a:latin typeface="Cambria" panose="02040503050406030204" pitchFamily="18" charset="0"/>
                <a:ea typeface="Cambria" panose="02040503050406030204" pitchFamily="18" charset="0"/>
              </a:rPr>
              <a:t>Rolling Carts for 4400 Vital sign machines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2,280 </a:t>
            </a:r>
            <a:r>
              <a:rPr lang="en-US" sz="1000" dirty="0" smtClean="0">
                <a:latin typeface="Cambria" panose="02040503050406030204" pitchFamily="18" charset="0"/>
                <a:ea typeface="Cambria" panose="02040503050406030204" pitchFamily="18" charset="0"/>
              </a:rPr>
              <a:t>	2 </a:t>
            </a:r>
            <a:r>
              <a:rPr lang="en-US" sz="1000" dirty="0" err="1">
                <a:latin typeface="Cambria" panose="02040503050406030204" pitchFamily="18" charset="0"/>
                <a:ea typeface="Cambria" panose="02040503050406030204" pitchFamily="18" charset="0"/>
              </a:rPr>
              <a:t>Dreamstation</a:t>
            </a:r>
            <a:r>
              <a:rPr lang="en-US" sz="1000" dirty="0">
                <a:latin typeface="Cambria" panose="02040503050406030204" pitchFamily="18" charset="0"/>
                <a:ea typeface="Cambria" panose="02040503050406030204" pitchFamily="18" charset="0"/>
              </a:rPr>
              <a:t> </a:t>
            </a:r>
            <a:r>
              <a:rPr lang="en-US" sz="1000" dirty="0" err="1">
                <a:latin typeface="Cambria" panose="02040503050406030204" pitchFamily="18" charset="0"/>
                <a:ea typeface="Cambria" panose="02040503050406030204" pitchFamily="18" charset="0"/>
              </a:rPr>
              <a:t>bipaps</a:t>
            </a:r>
            <a:r>
              <a:rPr lang="en-US" sz="1000" dirty="0">
                <a:latin typeface="Cambria" panose="02040503050406030204" pitchFamily="18" charset="0"/>
                <a:ea typeface="Cambria" panose="02040503050406030204" pitchFamily="18" charset="0"/>
              </a:rPr>
              <a:t>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23,517 </a:t>
            </a:r>
            <a:r>
              <a:rPr lang="en-US" sz="1000" dirty="0" smtClean="0">
                <a:latin typeface="Cambria" panose="02040503050406030204" pitchFamily="18" charset="0"/>
                <a:ea typeface="Cambria" panose="02040503050406030204" pitchFamily="18" charset="0"/>
              </a:rPr>
              <a:t>	1 </a:t>
            </a:r>
            <a:r>
              <a:rPr lang="en-US" sz="1000" dirty="0">
                <a:latin typeface="Cambria" panose="02040503050406030204" pitchFamily="18" charset="0"/>
                <a:ea typeface="Cambria" panose="02040503050406030204" pitchFamily="18" charset="0"/>
              </a:rPr>
              <a:t>Whirlpool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5,850 </a:t>
            </a:r>
            <a:r>
              <a:rPr lang="en-US" sz="1000" dirty="0" smtClean="0">
                <a:latin typeface="Cambria" panose="02040503050406030204" pitchFamily="18" charset="0"/>
                <a:ea typeface="Cambria" panose="02040503050406030204" pitchFamily="18" charset="0"/>
              </a:rPr>
              <a:t>	40 </a:t>
            </a:r>
            <a:r>
              <a:rPr lang="en-US" sz="1000" dirty="0">
                <a:latin typeface="Cambria" panose="02040503050406030204" pitchFamily="18" charset="0"/>
                <a:ea typeface="Cambria" panose="02040503050406030204" pitchFamily="18" charset="0"/>
              </a:rPr>
              <a:t>Wall Suction Regulators with </a:t>
            </a:r>
            <a:r>
              <a:rPr lang="en-US" sz="1000" dirty="0" err="1">
                <a:latin typeface="Cambria" panose="02040503050406030204" pitchFamily="18" charset="0"/>
                <a:ea typeface="Cambria" panose="02040503050406030204" pitchFamily="18" charset="0"/>
              </a:rPr>
              <a:t>Niples</a:t>
            </a:r>
            <a:r>
              <a:rPr lang="en-US" sz="1000" dirty="0">
                <a:latin typeface="Cambria" panose="02040503050406030204" pitchFamily="18" charset="0"/>
                <a:ea typeface="Cambria" panose="02040503050406030204" pitchFamily="18" charset="0"/>
              </a:rPr>
              <a:t> and Diamond </a:t>
            </a:r>
            <a:r>
              <a:rPr lang="en-US" sz="1000" dirty="0" smtClean="0">
                <a:latin typeface="Cambria" panose="02040503050406030204" pitchFamily="18" charset="0"/>
                <a:ea typeface="Cambria" panose="02040503050406030204" pitchFamily="18" charset="0"/>
              </a:rPr>
              <a:t>	Fitting </a:t>
            </a: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3,220 </a:t>
            </a:r>
            <a:r>
              <a:rPr lang="en-US" sz="1000" dirty="0" smtClean="0">
                <a:latin typeface="Cambria" panose="02040503050406030204" pitchFamily="18" charset="0"/>
                <a:ea typeface="Cambria" panose="02040503050406030204" pitchFamily="18" charset="0"/>
              </a:rPr>
              <a:t>	7 </a:t>
            </a:r>
            <a:r>
              <a:rPr lang="en-US" sz="1000" dirty="0">
                <a:latin typeface="Cambria" panose="02040503050406030204" pitchFamily="18" charset="0"/>
                <a:ea typeface="Cambria" panose="02040503050406030204" pitchFamily="18" charset="0"/>
              </a:rPr>
              <a:t>Geri Chairs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4,950 </a:t>
            </a:r>
            <a:r>
              <a:rPr lang="en-US" sz="1000" dirty="0" smtClean="0">
                <a:latin typeface="Cambria" panose="02040503050406030204" pitchFamily="18" charset="0"/>
                <a:ea typeface="Cambria" panose="02040503050406030204" pitchFamily="18" charset="0"/>
              </a:rPr>
              <a:t>	10 </a:t>
            </a:r>
            <a:r>
              <a:rPr lang="en-US" sz="1000" dirty="0">
                <a:latin typeface="Cambria" panose="02040503050406030204" pitchFamily="18" charset="0"/>
                <a:ea typeface="Cambria" panose="02040503050406030204" pitchFamily="18" charset="0"/>
              </a:rPr>
              <a:t>Invacare Perfecto Oxygen Concentrators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$1,700	2 </a:t>
            </a:r>
            <a:r>
              <a:rPr lang="en-US" sz="1000" dirty="0">
                <a:latin typeface="Cambria" panose="02040503050406030204" pitchFamily="18" charset="0"/>
                <a:ea typeface="Cambria" panose="02040503050406030204" pitchFamily="18" charset="0"/>
              </a:rPr>
              <a:t>Washing Machines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1,700 </a:t>
            </a:r>
            <a:r>
              <a:rPr lang="en-US" sz="1000" dirty="0" smtClean="0">
                <a:latin typeface="Cambria" panose="02040503050406030204" pitchFamily="18" charset="0"/>
                <a:ea typeface="Cambria" panose="02040503050406030204" pitchFamily="18" charset="0"/>
              </a:rPr>
              <a:t>	2 </a:t>
            </a:r>
            <a:r>
              <a:rPr lang="en-US" sz="1000" dirty="0">
                <a:latin typeface="Cambria" panose="02040503050406030204" pitchFamily="18" charset="0"/>
                <a:ea typeface="Cambria" panose="02040503050406030204" pitchFamily="18" charset="0"/>
              </a:rPr>
              <a:t>Drying Machines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5,000 </a:t>
            </a:r>
            <a:r>
              <a:rPr lang="en-US" sz="1000" dirty="0" smtClean="0">
                <a:latin typeface="Cambria" panose="02040503050406030204" pitchFamily="18" charset="0"/>
                <a:ea typeface="Cambria" panose="02040503050406030204" pitchFamily="18" charset="0"/>
              </a:rPr>
              <a:t>	Expand </a:t>
            </a:r>
            <a:r>
              <a:rPr lang="en-US" sz="1000" dirty="0">
                <a:latin typeface="Cambria" panose="02040503050406030204" pitchFamily="18" charset="0"/>
                <a:ea typeface="Cambria" panose="02040503050406030204" pitchFamily="18" charset="0"/>
              </a:rPr>
              <a:t>Wander Guard to Wing 4 exit (alarm only)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35,000 </a:t>
            </a:r>
            <a:r>
              <a:rPr lang="en-US" sz="1000" dirty="0" smtClean="0">
                <a:latin typeface="Cambria" panose="02040503050406030204" pitchFamily="18" charset="0"/>
                <a:ea typeface="Cambria" panose="02040503050406030204" pitchFamily="18" charset="0"/>
              </a:rPr>
              <a:t>	Refurbish </a:t>
            </a:r>
            <a:r>
              <a:rPr lang="en-US" sz="1000" dirty="0">
                <a:latin typeface="Cambria" panose="02040503050406030204" pitchFamily="18" charset="0"/>
                <a:ea typeface="Cambria" panose="02040503050406030204" pitchFamily="18" charset="0"/>
              </a:rPr>
              <a:t>nursing station &amp; restroom countertops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7,000 </a:t>
            </a:r>
            <a:r>
              <a:rPr lang="en-US" sz="1000" dirty="0" smtClean="0">
                <a:latin typeface="Cambria" panose="02040503050406030204" pitchFamily="18" charset="0"/>
                <a:ea typeface="Cambria" panose="02040503050406030204" pitchFamily="18" charset="0"/>
              </a:rPr>
              <a:t>	Replace </a:t>
            </a:r>
            <a:r>
              <a:rPr lang="en-US" sz="1000" dirty="0">
                <a:latin typeface="Cambria" panose="02040503050406030204" pitchFamily="18" charset="0"/>
                <a:ea typeface="Cambria" panose="02040503050406030204" pitchFamily="18" charset="0"/>
              </a:rPr>
              <a:t>Canopy Lights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49,000 </a:t>
            </a:r>
            <a:r>
              <a:rPr lang="en-US" sz="1000" dirty="0" smtClean="0">
                <a:latin typeface="Cambria" panose="02040503050406030204" pitchFamily="18" charset="0"/>
                <a:ea typeface="Cambria" panose="02040503050406030204" pitchFamily="18" charset="0"/>
              </a:rPr>
              <a:t>	Telephone </a:t>
            </a:r>
            <a:r>
              <a:rPr lang="en-US" sz="1000" dirty="0">
                <a:latin typeface="Cambria" panose="02040503050406030204" pitchFamily="18" charset="0"/>
                <a:ea typeface="Cambria" panose="02040503050406030204" pitchFamily="18" charset="0"/>
              </a:rPr>
              <a:t>System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$5,000	Expand </a:t>
            </a:r>
            <a:r>
              <a:rPr lang="en-US" sz="1000" dirty="0">
                <a:latin typeface="Cambria" panose="02040503050406030204" pitchFamily="18" charset="0"/>
                <a:ea typeface="Cambria" panose="02040503050406030204" pitchFamily="18" charset="0"/>
              </a:rPr>
              <a:t>Wander Guard to Wing 4 exit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20,000 </a:t>
            </a:r>
            <a:r>
              <a:rPr lang="en-US" sz="1000" dirty="0" smtClean="0">
                <a:latin typeface="Cambria" panose="02040503050406030204" pitchFamily="18" charset="0"/>
                <a:ea typeface="Cambria" panose="02040503050406030204" pitchFamily="18" charset="0"/>
              </a:rPr>
              <a:t>	Replace </a:t>
            </a:r>
            <a:r>
              <a:rPr lang="en-US" sz="1000" dirty="0">
                <a:latin typeface="Cambria" panose="02040503050406030204" pitchFamily="18" charset="0"/>
                <a:ea typeface="Cambria" panose="02040503050406030204" pitchFamily="18" charset="0"/>
              </a:rPr>
              <a:t>Outdoor Signage </a:t>
            </a:r>
            <a:endParaRPr lang="en-US" sz="1000" dirty="0" smtClean="0">
              <a:latin typeface="Cambria" panose="02040503050406030204" pitchFamily="18" charset="0"/>
              <a:ea typeface="Cambria" panose="02040503050406030204" pitchFamily="18" charset="0"/>
            </a:endParaRPr>
          </a:p>
          <a:p>
            <a:r>
              <a:rPr lang="en-US" sz="1000" dirty="0" smtClean="0">
                <a:latin typeface="Cambria" panose="02040503050406030204" pitchFamily="18" charset="0"/>
                <a:ea typeface="Cambria" panose="02040503050406030204" pitchFamily="18" charset="0"/>
              </a:rPr>
              <a:t>$48,000	Tying </a:t>
            </a:r>
            <a:r>
              <a:rPr lang="en-US" sz="1000" dirty="0">
                <a:latin typeface="Cambria" panose="02040503050406030204" pitchFamily="18" charset="0"/>
                <a:ea typeface="Cambria" panose="02040503050406030204" pitchFamily="18" charset="0"/>
              </a:rPr>
              <a:t>well to facility piping for emergency preparedness </a:t>
            </a:r>
          </a:p>
        </p:txBody>
      </p:sp>
    </p:spTree>
    <p:extLst>
      <p:ext uri="{BB962C8B-B14F-4D97-AF65-F5344CB8AC3E}">
        <p14:creationId xmlns:p14="http://schemas.microsoft.com/office/powerpoint/2010/main" val="2099456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5523" y="121548"/>
            <a:ext cx="8870317" cy="6614903"/>
            <a:chOff x="145523" y="119068"/>
            <a:chExt cx="8870317" cy="6614903"/>
          </a:xfrm>
        </p:grpSpPr>
        <p:grpSp>
          <p:nvGrpSpPr>
            <p:cNvPr id="9" name="Group 8"/>
            <p:cNvGrpSpPr/>
            <p:nvPr/>
          </p:nvGrpSpPr>
          <p:grpSpPr>
            <a:xfrm>
              <a:off x="145523" y="119068"/>
              <a:ext cx="8870317" cy="6614903"/>
              <a:chOff x="145523" y="119068"/>
              <a:chExt cx="8870317" cy="6614903"/>
            </a:xfrm>
          </p:grpSpPr>
          <p:sp>
            <p:nvSpPr>
              <p:cNvPr id="10" name="Rectangle 9"/>
              <p:cNvSpPr/>
              <p:nvPr/>
            </p:nvSpPr>
            <p:spPr>
              <a:xfrm>
                <a:off x="145523" y="121700"/>
                <a:ext cx="8870316" cy="855743"/>
              </a:xfrm>
              <a:prstGeom prst="rect">
                <a:avLst/>
              </a:prstGeom>
              <a:solidFill>
                <a:srgbClr val="212935"/>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1" name="Rectangle 10"/>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3" name="Picture 12" descr="BraidedSeal.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solidFill>
              <a:srgbClr val="212935"/>
            </a:solidFill>
            <a:ln>
              <a:noFill/>
            </a:ln>
          </p:spPr>
        </p:pic>
      </p:grpSp>
      <p:sp>
        <p:nvSpPr>
          <p:cNvPr id="7" name="Rectangle 6"/>
          <p:cNvSpPr/>
          <p:nvPr/>
        </p:nvSpPr>
        <p:spPr>
          <a:xfrm>
            <a:off x="2310344" y="218305"/>
            <a:ext cx="5339786" cy="677108"/>
          </a:xfrm>
          <a:prstGeom prst="rect">
            <a:avLst/>
          </a:prstGeom>
        </p:spPr>
        <p:txBody>
          <a:bodyPr wrap="square">
            <a:spAutoFit/>
          </a:bodyPr>
          <a:lstStyle/>
          <a:p>
            <a:pPr algn="ctr"/>
            <a:r>
              <a:rPr lang="en-US" sz="2400" dirty="0" smtClean="0">
                <a:solidFill>
                  <a:srgbClr val="FFFFCC"/>
                </a:solidFill>
                <a:latin typeface="Cambria"/>
                <a:cs typeface="Cambria"/>
              </a:rPr>
              <a:t>Veterans Affairs</a:t>
            </a:r>
            <a:endParaRPr lang="en-US" sz="2400" dirty="0">
              <a:solidFill>
                <a:srgbClr val="FFFFCC"/>
              </a:solidFill>
              <a:latin typeface="Cambria"/>
              <a:cs typeface="Cambria"/>
            </a:endParaRPr>
          </a:p>
          <a:p>
            <a:pPr algn="ctr"/>
            <a:r>
              <a:rPr lang="en-US" sz="1400" dirty="0">
                <a:solidFill>
                  <a:srgbClr val="FFFFCC"/>
                </a:solidFill>
                <a:latin typeface="Cambria"/>
                <a:cs typeface="Cambria"/>
              </a:rPr>
              <a:t>FTEs, Authorized T.O., and Other Charges Positions</a:t>
            </a:r>
          </a:p>
        </p:txBody>
      </p:sp>
      <p:sp>
        <p:nvSpPr>
          <p:cNvPr id="8" name="Slide Number Placeholder 1"/>
          <p:cNvSpPr txBox="1">
            <a:spLocks/>
          </p:cNvSpPr>
          <p:nvPr/>
        </p:nvSpPr>
        <p:spPr>
          <a:xfrm>
            <a:off x="8601143" y="6490951"/>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smtClean="0">
                <a:solidFill>
                  <a:srgbClr val="4F81BD"/>
                </a:solidFill>
                <a:latin typeface="Bernard MT Condensed"/>
                <a:cs typeface="Bernard MT Condensed"/>
              </a:rPr>
              <a:pPr/>
              <a:t>18</a:t>
            </a:fld>
            <a:endParaRPr lang="en-US" sz="1000" i="1" dirty="0">
              <a:solidFill>
                <a:srgbClr val="4F81BD"/>
              </a:solidFill>
              <a:latin typeface="Bernard MT Condensed"/>
              <a:cs typeface="Bernard MT Condensed"/>
            </a:endParaRPr>
          </a:p>
        </p:txBody>
      </p:sp>
      <p:graphicFrame>
        <p:nvGraphicFramePr>
          <p:cNvPr id="18" name="Chart 17"/>
          <p:cNvGraphicFramePr/>
          <p:nvPr>
            <p:extLst>
              <p:ext uri="{D42A27DB-BD31-4B8C-83A1-F6EECF244321}">
                <p14:modId xmlns:p14="http://schemas.microsoft.com/office/powerpoint/2010/main" val="893807078"/>
              </p:ext>
            </p:extLst>
          </p:nvPr>
        </p:nvGraphicFramePr>
        <p:xfrm>
          <a:off x="4572000" y="1040014"/>
          <a:ext cx="4295482" cy="3098662"/>
        </p:xfrm>
        <a:graphic>
          <a:graphicData uri="http://schemas.openxmlformats.org/drawingml/2006/chart">
            <c:chart xmlns:c="http://schemas.openxmlformats.org/drawingml/2006/chart" xmlns:r="http://schemas.openxmlformats.org/officeDocument/2006/relationships" r:id="rId3"/>
          </a:graphicData>
        </a:graphic>
      </p:graphicFrame>
      <p:sp>
        <p:nvSpPr>
          <p:cNvPr id="138" name="TextBox 137"/>
          <p:cNvSpPr txBox="1"/>
          <p:nvPr/>
        </p:nvSpPr>
        <p:spPr>
          <a:xfrm>
            <a:off x="998558" y="5894761"/>
            <a:ext cx="2623572" cy="400110"/>
          </a:xfrm>
          <a:prstGeom prst="rect">
            <a:avLst/>
          </a:prstGeom>
          <a:solidFill>
            <a:srgbClr val="FFF2CD"/>
          </a:solidFill>
          <a:ln>
            <a:solidFill>
              <a:schemeClr val="tx1"/>
            </a:solidFill>
          </a:ln>
        </p:spPr>
        <p:txBody>
          <a:bodyPr wrap="square" rtlCol="0">
            <a:spAutoFit/>
          </a:bodyPr>
          <a:lstStyle/>
          <a:p>
            <a:pPr algn="ctr"/>
            <a:r>
              <a:rPr lang="en-US" sz="1000" dirty="0" smtClean="0">
                <a:latin typeface="Cambria" panose="02040503050406030204" pitchFamily="18" charset="0"/>
              </a:rPr>
              <a:t>FY24 </a:t>
            </a:r>
            <a:r>
              <a:rPr lang="en-US" sz="1000" dirty="0">
                <a:latin typeface="Cambria" panose="02040503050406030204" pitchFamily="18" charset="0"/>
              </a:rPr>
              <a:t>number of funded, but not filled, positions as of </a:t>
            </a:r>
            <a:r>
              <a:rPr lang="en-US" sz="1000" dirty="0" smtClean="0">
                <a:latin typeface="Cambria" panose="02040503050406030204" pitchFamily="18" charset="0"/>
              </a:rPr>
              <a:t>January 2024 = 177</a:t>
            </a:r>
            <a:endParaRPr lang="en-US" sz="1000" dirty="0">
              <a:latin typeface="Cambria" panose="02040503050406030204" pitchFamily="18" charset="0"/>
            </a:endParaRPr>
          </a:p>
        </p:txBody>
      </p:sp>
      <p:sp>
        <p:nvSpPr>
          <p:cNvPr id="6" name="Rectangle 5">
            <a:extLst>
              <a:ext uri="{FF2B5EF4-FFF2-40B4-BE49-F238E27FC236}">
                <a16:creationId xmlns:a16="http://schemas.microsoft.com/office/drawing/2014/main" id="{A0F44EC9-930B-8447-87DB-D8B766AA70FA}"/>
              </a:ext>
            </a:extLst>
          </p:cNvPr>
          <p:cNvSpPr/>
          <p:nvPr/>
        </p:nvSpPr>
        <p:spPr>
          <a:xfrm>
            <a:off x="4576341" y="4234639"/>
            <a:ext cx="4286801" cy="461665"/>
          </a:xfrm>
          <a:prstGeom prst="rect">
            <a:avLst/>
          </a:prstGeom>
          <a:solidFill>
            <a:schemeClr val="accent5">
              <a:lumMod val="20000"/>
              <a:lumOff val="80000"/>
            </a:schemeClr>
          </a:solidFill>
          <a:ln>
            <a:solidFill>
              <a:schemeClr val="tx1"/>
            </a:solidFill>
          </a:ln>
        </p:spPr>
        <p:txBody>
          <a:bodyPr wrap="square">
            <a:spAutoFit/>
          </a:bodyPr>
          <a:lstStyle/>
          <a:p>
            <a:pPr algn="ctr"/>
            <a:r>
              <a:rPr lang="en-US" sz="800" dirty="0">
                <a:latin typeface="Cambria" panose="02040503050406030204" pitchFamily="18" charset="0"/>
              </a:rPr>
              <a:t>The full-time equivalent or </a:t>
            </a:r>
            <a:r>
              <a:rPr lang="en-US" sz="800" b="1" dirty="0">
                <a:latin typeface="Cambria" panose="02040503050406030204" pitchFamily="18" charset="0"/>
              </a:rPr>
              <a:t>FTE</a:t>
            </a:r>
            <a:r>
              <a:rPr lang="en-US" sz="800" dirty="0">
                <a:latin typeface="Cambria" panose="02040503050406030204" pitchFamily="18" charset="0"/>
              </a:rPr>
              <a:t> definition refers to the number of hours considered full-time. For example, if an agency considers 40 hours full time, and there are two employees working 20 hours per week, those two employees would be 1.0 FTE.</a:t>
            </a:r>
          </a:p>
        </p:txBody>
      </p:sp>
      <p:graphicFrame>
        <p:nvGraphicFramePr>
          <p:cNvPr id="12" name="Chart 11">
            <a:extLst>
              <a:ext uri="{FF2B5EF4-FFF2-40B4-BE49-F238E27FC236}">
                <a16:creationId xmlns:a16="http://schemas.microsoft.com/office/drawing/2014/main" id="{4FB7580D-2489-D84C-A8ED-BF028D4F9A43}"/>
              </a:ext>
            </a:extLst>
          </p:cNvPr>
          <p:cNvGraphicFramePr/>
          <p:nvPr>
            <p:extLst>
              <p:ext uri="{D42A27DB-BD31-4B8C-83A1-F6EECF244321}">
                <p14:modId xmlns:p14="http://schemas.microsoft.com/office/powerpoint/2010/main" val="1969072299"/>
              </p:ext>
            </p:extLst>
          </p:nvPr>
        </p:nvGraphicFramePr>
        <p:xfrm>
          <a:off x="240349" y="1116203"/>
          <a:ext cx="4251783" cy="4336978"/>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a:extLst>
              <a:ext uri="{FF2B5EF4-FFF2-40B4-BE49-F238E27FC236}">
                <a16:creationId xmlns:a16="http://schemas.microsoft.com/office/drawing/2014/main" id="{37B94E52-9044-2A40-BA86-07F006839A0B}"/>
              </a:ext>
            </a:extLst>
          </p:cNvPr>
          <p:cNvSpPr/>
          <p:nvPr/>
        </p:nvSpPr>
        <p:spPr>
          <a:xfrm>
            <a:off x="4576341" y="5394714"/>
            <a:ext cx="4286801" cy="1077218"/>
          </a:xfrm>
          <a:prstGeom prst="rect">
            <a:avLst/>
          </a:prstGeom>
          <a:solidFill>
            <a:schemeClr val="accent5">
              <a:lumMod val="20000"/>
              <a:lumOff val="80000"/>
            </a:schemeClr>
          </a:solidFill>
          <a:ln>
            <a:solidFill>
              <a:schemeClr val="tx1"/>
            </a:solidFill>
          </a:ln>
        </p:spPr>
        <p:txBody>
          <a:bodyPr wrap="square">
            <a:spAutoFit/>
          </a:bodyPr>
          <a:lstStyle/>
          <a:p>
            <a:r>
              <a:rPr lang="en-US" sz="800" b="1" dirty="0">
                <a:latin typeface="Cambria" panose="02040503050406030204" pitchFamily="18" charset="0"/>
              </a:rPr>
              <a:t>Other Charges </a:t>
            </a:r>
            <a:r>
              <a:rPr lang="en-US" sz="800" dirty="0">
                <a:latin typeface="Cambria" panose="02040503050406030204" pitchFamily="18" charset="0"/>
              </a:rPr>
              <a:t>positions are authorized under R.S. 39:2(5)(b) …</a:t>
            </a:r>
          </a:p>
          <a:p>
            <a:endParaRPr lang="en-US" sz="800" dirty="0">
              <a:latin typeface="Cambria" panose="02040503050406030204" pitchFamily="18" charset="0"/>
            </a:endParaRPr>
          </a:p>
          <a:p>
            <a:r>
              <a:rPr lang="en-US" sz="800" dirty="0">
                <a:latin typeface="Cambria" panose="02040503050406030204" pitchFamily="18" charset="0"/>
              </a:rPr>
              <a:t>(5)(b) "Authorized other charges positions" means the number of positions in an appropriation bill to be funded by the other charges continuing category of the accounting system for the state. The number may be adjusted during a fiscal year in accordance with law.</a:t>
            </a:r>
          </a:p>
          <a:p>
            <a:pPr marL="171450" indent="-171450">
              <a:buFont typeface="Arial" panose="020B0604020202020204" pitchFamily="34" charset="0"/>
              <a:buChar char="•"/>
            </a:pPr>
            <a:r>
              <a:rPr lang="en-US" sz="800" dirty="0">
                <a:latin typeface="Cambria" panose="02040503050406030204" pitchFamily="18" charset="0"/>
              </a:rPr>
              <a:t>[Act 377 of 2013 by Rep. Burrell]</a:t>
            </a:r>
          </a:p>
          <a:p>
            <a:pPr marL="171450" indent="-171450">
              <a:buFont typeface="Arial" panose="020B0604020202020204" pitchFamily="34" charset="0"/>
              <a:buChar char="•"/>
            </a:pPr>
            <a:r>
              <a:rPr lang="en-US" sz="800" dirty="0">
                <a:latin typeface="Cambria" panose="02040503050406030204" pitchFamily="18" charset="0"/>
              </a:rPr>
              <a:t>Positions coded in the Other Charges expenditure category</a:t>
            </a:r>
          </a:p>
          <a:p>
            <a:pPr marL="171450" indent="-171450">
              <a:buFont typeface="Arial" panose="020B0604020202020204" pitchFamily="34" charset="0"/>
              <a:buChar char="•"/>
            </a:pPr>
            <a:r>
              <a:rPr lang="en-US" sz="800" dirty="0">
                <a:latin typeface="Cambria" panose="02040503050406030204" pitchFamily="18" charset="0"/>
              </a:rPr>
              <a:t>These positions are usually associated with federal grants</a:t>
            </a:r>
          </a:p>
        </p:txBody>
      </p:sp>
      <p:sp>
        <p:nvSpPr>
          <p:cNvPr id="14" name="Rectangle 13">
            <a:extLst>
              <a:ext uri="{FF2B5EF4-FFF2-40B4-BE49-F238E27FC236}">
                <a16:creationId xmlns:a16="http://schemas.microsoft.com/office/drawing/2014/main" id="{924A06EA-F021-AE46-BD5C-309DDBADD8D2}"/>
              </a:ext>
            </a:extLst>
          </p:cNvPr>
          <p:cNvSpPr/>
          <p:nvPr/>
        </p:nvSpPr>
        <p:spPr>
          <a:xfrm>
            <a:off x="4576341" y="4753122"/>
            <a:ext cx="4286801" cy="584775"/>
          </a:xfrm>
          <a:prstGeom prst="rect">
            <a:avLst/>
          </a:prstGeom>
          <a:solidFill>
            <a:schemeClr val="accent5">
              <a:lumMod val="20000"/>
              <a:lumOff val="80000"/>
            </a:schemeClr>
          </a:solidFill>
          <a:ln>
            <a:solidFill>
              <a:schemeClr val="tx1"/>
            </a:solidFill>
          </a:ln>
        </p:spPr>
        <p:txBody>
          <a:bodyPr wrap="square">
            <a:spAutoFit/>
          </a:bodyPr>
          <a:lstStyle/>
          <a:p>
            <a:pPr algn="ctr"/>
            <a:r>
              <a:rPr lang="en-US" sz="800" b="1" dirty="0">
                <a:latin typeface="Cambria" panose="02040503050406030204" pitchFamily="18" charset="0"/>
              </a:rPr>
              <a:t>Authorized Positions </a:t>
            </a:r>
            <a:r>
              <a:rPr lang="en-US" sz="800" dirty="0">
                <a:latin typeface="Cambria" panose="02040503050406030204" pitchFamily="18" charset="0"/>
              </a:rPr>
              <a:t>are those referred to in the Table of Organization (or T.O.) for each department. This count includes only those positions paid for from the Salaries expenditure category for the organization units and agencies </a:t>
            </a:r>
            <a:r>
              <a:rPr lang="en-US" sz="800" dirty="0" smtClean="0">
                <a:latin typeface="Cambria" panose="02040503050406030204" pitchFamily="18" charset="0"/>
              </a:rPr>
              <a:t>included </a:t>
            </a:r>
            <a:r>
              <a:rPr lang="en-US" sz="800" dirty="0">
                <a:latin typeface="Cambria" panose="02040503050406030204" pitchFamily="18" charset="0"/>
              </a:rPr>
              <a:t>in each department’s appropriation. This excludes positions paid for from other expenditure categories, such as wages or per diem.</a:t>
            </a:r>
          </a:p>
        </p:txBody>
      </p:sp>
    </p:spTree>
    <p:extLst>
      <p:ext uri="{BB962C8B-B14F-4D97-AF65-F5344CB8AC3E}">
        <p14:creationId xmlns:p14="http://schemas.microsoft.com/office/powerpoint/2010/main" val="3056988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5523" y="96610"/>
            <a:ext cx="8870317" cy="6614903"/>
            <a:chOff x="145523" y="119068"/>
            <a:chExt cx="8870317" cy="6614903"/>
          </a:xfrm>
        </p:grpSpPr>
        <p:grpSp>
          <p:nvGrpSpPr>
            <p:cNvPr id="9" name="Group 8"/>
            <p:cNvGrpSpPr/>
            <p:nvPr/>
          </p:nvGrpSpPr>
          <p:grpSpPr>
            <a:xfrm>
              <a:off x="145523" y="119068"/>
              <a:ext cx="8870317" cy="6614903"/>
              <a:chOff x="145523" y="119068"/>
              <a:chExt cx="8870317" cy="6614903"/>
            </a:xfrm>
          </p:grpSpPr>
          <p:sp>
            <p:nvSpPr>
              <p:cNvPr id="10" name="Rectangle 9"/>
              <p:cNvSpPr/>
              <p:nvPr/>
            </p:nvSpPr>
            <p:spPr>
              <a:xfrm>
                <a:off x="145523" y="121700"/>
                <a:ext cx="8870316" cy="855743"/>
              </a:xfrm>
              <a:prstGeom prst="rect">
                <a:avLst/>
              </a:prstGeom>
              <a:solidFill>
                <a:srgbClr val="212935"/>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1" name="Rectangle 10"/>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3" name="Picture 12" descr="BraidedSeal.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solidFill>
              <a:srgbClr val="212935"/>
            </a:solidFill>
            <a:ln>
              <a:noFill/>
            </a:ln>
          </p:spPr>
        </p:pic>
      </p:grpSp>
      <p:sp>
        <p:nvSpPr>
          <p:cNvPr id="7" name="Rectangle 6"/>
          <p:cNvSpPr/>
          <p:nvPr/>
        </p:nvSpPr>
        <p:spPr>
          <a:xfrm>
            <a:off x="3163714" y="221242"/>
            <a:ext cx="3624407" cy="677108"/>
          </a:xfrm>
          <a:prstGeom prst="rect">
            <a:avLst/>
          </a:prstGeom>
        </p:spPr>
        <p:txBody>
          <a:bodyPr wrap="square">
            <a:spAutoFit/>
          </a:bodyPr>
          <a:lstStyle/>
          <a:p>
            <a:pPr algn="ctr"/>
            <a:r>
              <a:rPr lang="en-US" sz="2400" dirty="0" smtClean="0">
                <a:solidFill>
                  <a:srgbClr val="FFFFCC"/>
                </a:solidFill>
                <a:latin typeface="Cambria"/>
                <a:cs typeface="Cambria"/>
              </a:rPr>
              <a:t>Veterans Affairs</a:t>
            </a:r>
            <a:endParaRPr lang="en-US" sz="2400" dirty="0">
              <a:solidFill>
                <a:srgbClr val="FFFFCC"/>
              </a:solidFill>
              <a:latin typeface="Cambria"/>
              <a:cs typeface="Cambria"/>
            </a:endParaRPr>
          </a:p>
          <a:p>
            <a:pPr algn="ctr"/>
            <a:r>
              <a:rPr lang="en-US" sz="1400" dirty="0">
                <a:solidFill>
                  <a:srgbClr val="FFFFCC"/>
                </a:solidFill>
                <a:latin typeface="Cambria"/>
                <a:cs typeface="Cambria"/>
              </a:rPr>
              <a:t>Related Employment Information</a:t>
            </a:r>
          </a:p>
        </p:txBody>
      </p:sp>
      <p:sp>
        <p:nvSpPr>
          <p:cNvPr id="8" name="Slide Number Placeholder 1"/>
          <p:cNvSpPr txBox="1">
            <a:spLocks/>
          </p:cNvSpPr>
          <p:nvPr/>
        </p:nvSpPr>
        <p:spPr>
          <a:xfrm>
            <a:off x="8601143" y="6490951"/>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smtClean="0">
                <a:solidFill>
                  <a:srgbClr val="4F81BD"/>
                </a:solidFill>
                <a:latin typeface="Bernard MT Condensed"/>
                <a:cs typeface="Bernard MT Condensed"/>
              </a:rPr>
              <a:pPr/>
              <a:t>19</a:t>
            </a:fld>
            <a:endParaRPr lang="en-US" sz="1000" i="1" dirty="0">
              <a:solidFill>
                <a:srgbClr val="4F81BD"/>
              </a:solidFill>
              <a:latin typeface="Bernard MT Condensed"/>
              <a:cs typeface="Bernard MT Condensed"/>
            </a:endParaRPr>
          </a:p>
        </p:txBody>
      </p:sp>
      <p:graphicFrame>
        <p:nvGraphicFramePr>
          <p:cNvPr id="5" name="Table 4"/>
          <p:cNvGraphicFramePr>
            <a:graphicFrameLocks noGrp="1"/>
          </p:cNvGraphicFramePr>
          <p:nvPr>
            <p:extLst>
              <p:ext uri="{D42A27DB-BD31-4B8C-83A1-F6EECF244321}">
                <p14:modId xmlns:p14="http://schemas.microsoft.com/office/powerpoint/2010/main" val="1149342151"/>
              </p:ext>
            </p:extLst>
          </p:nvPr>
        </p:nvGraphicFramePr>
        <p:xfrm>
          <a:off x="550104" y="1848732"/>
          <a:ext cx="5244324" cy="1969224"/>
        </p:xfrm>
        <a:graphic>
          <a:graphicData uri="http://schemas.openxmlformats.org/drawingml/2006/table">
            <a:tbl>
              <a:tblPr firstRow="1" bandRow="1">
                <a:tableStyleId>{5C22544A-7EE6-4342-B048-85BDC9FD1C3A}</a:tableStyleId>
              </a:tblPr>
              <a:tblGrid>
                <a:gridCol w="1132400">
                  <a:extLst>
                    <a:ext uri="{9D8B030D-6E8A-4147-A177-3AD203B41FA5}">
                      <a16:colId xmlns:a16="http://schemas.microsoft.com/office/drawing/2014/main" val="784179249"/>
                    </a:ext>
                  </a:extLst>
                </a:gridCol>
                <a:gridCol w="1027981">
                  <a:extLst>
                    <a:ext uri="{9D8B030D-6E8A-4147-A177-3AD203B41FA5}">
                      <a16:colId xmlns:a16="http://schemas.microsoft.com/office/drawing/2014/main" val="2299740999"/>
                    </a:ext>
                  </a:extLst>
                </a:gridCol>
                <a:gridCol w="1027981">
                  <a:extLst>
                    <a:ext uri="{9D8B030D-6E8A-4147-A177-3AD203B41FA5}">
                      <a16:colId xmlns:a16="http://schemas.microsoft.com/office/drawing/2014/main" val="3173344423"/>
                    </a:ext>
                  </a:extLst>
                </a:gridCol>
                <a:gridCol w="970481">
                  <a:extLst>
                    <a:ext uri="{9D8B030D-6E8A-4147-A177-3AD203B41FA5}">
                      <a16:colId xmlns:a16="http://schemas.microsoft.com/office/drawing/2014/main" val="2744583258"/>
                    </a:ext>
                  </a:extLst>
                </a:gridCol>
                <a:gridCol w="1085481">
                  <a:extLst>
                    <a:ext uri="{9D8B030D-6E8A-4147-A177-3AD203B41FA5}">
                      <a16:colId xmlns:a16="http://schemas.microsoft.com/office/drawing/2014/main" val="104981444"/>
                    </a:ext>
                  </a:extLst>
                </a:gridCol>
              </a:tblGrid>
              <a:tr h="464102">
                <a:tc>
                  <a:txBody>
                    <a:bodyPr/>
                    <a:lstStyle/>
                    <a:p>
                      <a:pPr algn="ctr"/>
                      <a:r>
                        <a:rPr lang="en-US" sz="1000" dirty="0">
                          <a:solidFill>
                            <a:schemeClr val="bg1"/>
                          </a:solidFill>
                          <a:latin typeface="Cambria" panose="02040503050406030204" pitchFamily="18" charset="0"/>
                          <a:ea typeface="Cambria" panose="02040503050406030204" pitchFamily="18" charset="0"/>
                        </a:rPr>
                        <a:t>Personal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1000" dirty="0" smtClean="0">
                          <a:solidFill>
                            <a:schemeClr val="bg1"/>
                          </a:solidFill>
                          <a:latin typeface="Cambria" panose="02040503050406030204" pitchFamily="18" charset="0"/>
                          <a:ea typeface="Cambria" panose="02040503050406030204" pitchFamily="18" charset="0"/>
                        </a:rPr>
                        <a:t>2022 </a:t>
                      </a:r>
                      <a:endParaRPr lang="en-US" sz="1000" dirty="0">
                        <a:solidFill>
                          <a:schemeClr val="bg1"/>
                        </a:solidFill>
                        <a:latin typeface="Cambria" panose="02040503050406030204" pitchFamily="18" charset="0"/>
                        <a:ea typeface="Cambria" panose="02040503050406030204" pitchFamily="18" charset="0"/>
                      </a:endParaRPr>
                    </a:p>
                    <a:p>
                      <a:pPr algn="ctr"/>
                      <a:r>
                        <a:rPr lang="en-US" sz="1000" dirty="0">
                          <a:solidFill>
                            <a:schemeClr val="bg1"/>
                          </a:solidFill>
                          <a:latin typeface="Cambria" panose="02040503050406030204" pitchFamily="18" charset="0"/>
                          <a:ea typeface="Cambria" panose="02040503050406030204" pitchFamily="18" charset="0"/>
                        </a:rPr>
                        <a:t>Actual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1000" dirty="0" smtClean="0">
                          <a:solidFill>
                            <a:schemeClr val="bg1"/>
                          </a:solidFill>
                          <a:latin typeface="Cambria" panose="02040503050406030204" pitchFamily="18" charset="0"/>
                          <a:ea typeface="Cambria" panose="02040503050406030204" pitchFamily="18" charset="0"/>
                        </a:rPr>
                        <a:t>2023 </a:t>
                      </a:r>
                      <a:endParaRPr lang="en-US" sz="1000" dirty="0">
                        <a:solidFill>
                          <a:schemeClr val="bg1"/>
                        </a:solidFill>
                        <a:latin typeface="Cambria" panose="02040503050406030204" pitchFamily="18" charset="0"/>
                        <a:ea typeface="Cambria" panose="02040503050406030204" pitchFamily="18" charset="0"/>
                      </a:endParaRPr>
                    </a:p>
                    <a:p>
                      <a:pPr algn="ctr"/>
                      <a:r>
                        <a:rPr lang="en-US" sz="1000" dirty="0">
                          <a:solidFill>
                            <a:schemeClr val="bg1"/>
                          </a:solidFill>
                          <a:latin typeface="Cambria" panose="02040503050406030204" pitchFamily="18" charset="0"/>
                          <a:ea typeface="Cambria" panose="02040503050406030204" pitchFamily="18" charset="0"/>
                        </a:rPr>
                        <a:t>Actual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1000" dirty="0" smtClean="0">
                          <a:solidFill>
                            <a:schemeClr val="bg1"/>
                          </a:solidFill>
                          <a:latin typeface="Cambria" panose="02040503050406030204" pitchFamily="18" charset="0"/>
                          <a:ea typeface="Cambria" panose="02040503050406030204" pitchFamily="18" charset="0"/>
                        </a:rPr>
                        <a:t>2024 </a:t>
                      </a:r>
                      <a:endParaRPr lang="en-US" sz="1000" dirty="0">
                        <a:solidFill>
                          <a:schemeClr val="bg1"/>
                        </a:solidFill>
                        <a:latin typeface="Cambria" panose="02040503050406030204" pitchFamily="18" charset="0"/>
                        <a:ea typeface="Cambria" panose="02040503050406030204" pitchFamily="18" charset="0"/>
                      </a:endParaRPr>
                    </a:p>
                    <a:p>
                      <a:pPr algn="ctr"/>
                      <a:r>
                        <a:rPr lang="en-US" sz="1000" dirty="0">
                          <a:solidFill>
                            <a:schemeClr val="bg1"/>
                          </a:solidFill>
                          <a:latin typeface="Cambria" panose="02040503050406030204" pitchFamily="18" charset="0"/>
                          <a:ea typeface="Cambria" panose="02040503050406030204" pitchFamily="18" charset="0"/>
                        </a:rPr>
                        <a:t>Enacted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1000" dirty="0" smtClean="0">
                          <a:solidFill>
                            <a:schemeClr val="bg1"/>
                          </a:solidFill>
                          <a:latin typeface="Cambria" panose="02040503050406030204" pitchFamily="18" charset="0"/>
                          <a:ea typeface="Cambria" panose="02040503050406030204" pitchFamily="18" charset="0"/>
                        </a:rPr>
                        <a:t>2025 </a:t>
                      </a:r>
                      <a:r>
                        <a:rPr lang="en-US" sz="1000" dirty="0">
                          <a:solidFill>
                            <a:schemeClr val="bg1"/>
                          </a:solidFill>
                          <a:latin typeface="Cambria" panose="02040503050406030204" pitchFamily="18" charset="0"/>
                          <a:ea typeface="Cambria" panose="02040503050406030204" pitchFamily="18" charset="0"/>
                        </a:rPr>
                        <a:t>Recommended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323226751"/>
                  </a:ext>
                </a:extLst>
              </a:tr>
              <a:tr h="264446">
                <a:tc>
                  <a:txBody>
                    <a:bodyPr/>
                    <a:lstStyle/>
                    <a:p>
                      <a:r>
                        <a:rPr lang="en-US" sz="1050" dirty="0">
                          <a:latin typeface="Cambria" panose="02040503050406030204" pitchFamily="18" charset="0"/>
                          <a:ea typeface="Cambria" panose="02040503050406030204" pitchFamily="18" charset="0"/>
                        </a:rPr>
                        <a:t>Salaries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$35,041,535</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$37,351,167</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$39,723,115</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$41,194,304</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5709598"/>
                  </a:ext>
                </a:extLst>
              </a:tr>
              <a:tr h="346530">
                <a:tc>
                  <a:txBody>
                    <a:bodyPr/>
                    <a:lstStyle/>
                    <a:p>
                      <a:r>
                        <a:rPr lang="en-US" sz="1050" dirty="0">
                          <a:latin typeface="Cambria" panose="02040503050406030204" pitchFamily="18" charset="0"/>
                          <a:ea typeface="Cambria" panose="02040503050406030204" pitchFamily="18" charset="0"/>
                        </a:rPr>
                        <a:t>Other Compensation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$802,486</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$1,297,869</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$1,571,066</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$1,611,066</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2157437"/>
                  </a:ext>
                </a:extLst>
              </a:tr>
              <a:tr h="346530">
                <a:tc>
                  <a:txBody>
                    <a:bodyPr/>
                    <a:lstStyle/>
                    <a:p>
                      <a:r>
                        <a:rPr lang="en-US" sz="1050" dirty="0">
                          <a:solidFill>
                            <a:schemeClr val="tx1"/>
                          </a:solidFill>
                          <a:latin typeface="Cambria" panose="02040503050406030204" pitchFamily="18" charset="0"/>
                          <a:ea typeface="Cambria" panose="02040503050406030204" pitchFamily="18" charset="0"/>
                        </a:rPr>
                        <a:t>Related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$15,221,177</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$16,170,741</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$20,604,518</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$18,837,335</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extLst>
                  <a:ext uri="{0D108BD9-81ED-4DB2-BD59-A6C34878D82A}">
                    <a16:rowId xmlns:a16="http://schemas.microsoft.com/office/drawing/2014/main" val="3342898753"/>
                  </a:ext>
                </a:extLst>
              </a:tr>
              <a:tr h="482666">
                <a:tc>
                  <a:txBody>
                    <a:bodyPr/>
                    <a:lstStyle/>
                    <a:p>
                      <a:pPr algn="r"/>
                      <a:r>
                        <a:rPr lang="en-US" sz="1050" b="1" dirty="0">
                          <a:latin typeface="Cambria" panose="02040503050406030204" pitchFamily="18" charset="0"/>
                          <a:ea typeface="Cambria" panose="02040503050406030204" pitchFamily="18" charset="0"/>
                        </a:rPr>
                        <a:t>Total Personal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US" sz="1000" b="0" dirty="0" smtClean="0">
                          <a:solidFill>
                            <a:schemeClr val="tx1"/>
                          </a:solidFill>
                          <a:latin typeface="Cambria" panose="02040503050406030204" pitchFamily="18" charset="0"/>
                          <a:ea typeface="Cambria" panose="02040503050406030204" pitchFamily="18" charset="0"/>
                        </a:rPr>
                        <a:t>$51,065,197</a:t>
                      </a:r>
                      <a:endParaRPr lang="en-US" sz="1000" b="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US" sz="1000" b="0" dirty="0" smtClean="0">
                          <a:solidFill>
                            <a:schemeClr val="tx1"/>
                          </a:solidFill>
                          <a:latin typeface="Cambria" panose="02040503050406030204" pitchFamily="18" charset="0"/>
                          <a:ea typeface="Cambria" panose="02040503050406030204" pitchFamily="18" charset="0"/>
                        </a:rPr>
                        <a:t>$54,819,777</a:t>
                      </a:r>
                      <a:endParaRPr lang="en-US" sz="1000" b="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US" sz="1000" b="0" dirty="0" smtClean="0">
                          <a:solidFill>
                            <a:schemeClr val="tx1"/>
                          </a:solidFill>
                          <a:latin typeface="Cambria" panose="02040503050406030204" pitchFamily="18" charset="0"/>
                          <a:ea typeface="Cambria" panose="02040503050406030204" pitchFamily="18" charset="0"/>
                        </a:rPr>
                        <a:t>$61,898,699</a:t>
                      </a:r>
                      <a:endParaRPr lang="en-US" sz="1000" b="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US" sz="1000" b="0" dirty="0" smtClean="0">
                          <a:solidFill>
                            <a:schemeClr val="tx1"/>
                          </a:solidFill>
                          <a:latin typeface="Cambria" panose="02040503050406030204" pitchFamily="18" charset="0"/>
                          <a:ea typeface="Cambria" panose="02040503050406030204" pitchFamily="18" charset="0"/>
                        </a:rPr>
                        <a:t>$61,642,705</a:t>
                      </a:r>
                      <a:endParaRPr lang="en-US" sz="1000" b="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02896283"/>
                  </a:ext>
                </a:extLst>
              </a:tr>
            </a:tbl>
          </a:graphicData>
        </a:graphic>
      </p:graphicFrame>
      <p:graphicFrame>
        <p:nvGraphicFramePr>
          <p:cNvPr id="219" name="Table 218"/>
          <p:cNvGraphicFramePr>
            <a:graphicFrameLocks noGrp="1"/>
          </p:cNvGraphicFramePr>
          <p:nvPr>
            <p:extLst>
              <p:ext uri="{D42A27DB-BD31-4B8C-83A1-F6EECF244321}">
                <p14:modId xmlns:p14="http://schemas.microsoft.com/office/powerpoint/2010/main" val="3182851879"/>
              </p:ext>
            </p:extLst>
          </p:nvPr>
        </p:nvGraphicFramePr>
        <p:xfrm>
          <a:off x="557778" y="3974887"/>
          <a:ext cx="5244326" cy="1615440"/>
        </p:xfrm>
        <a:graphic>
          <a:graphicData uri="http://schemas.openxmlformats.org/drawingml/2006/table">
            <a:tbl>
              <a:tblPr firstRow="1" bandRow="1">
                <a:tableStyleId>{5C22544A-7EE6-4342-B048-85BDC9FD1C3A}</a:tableStyleId>
              </a:tblPr>
              <a:tblGrid>
                <a:gridCol w="2214388">
                  <a:extLst>
                    <a:ext uri="{9D8B030D-6E8A-4147-A177-3AD203B41FA5}">
                      <a16:colId xmlns:a16="http://schemas.microsoft.com/office/drawing/2014/main" val="2509302048"/>
                    </a:ext>
                  </a:extLst>
                </a:gridCol>
                <a:gridCol w="1852096">
                  <a:extLst>
                    <a:ext uri="{9D8B030D-6E8A-4147-A177-3AD203B41FA5}">
                      <a16:colId xmlns:a16="http://schemas.microsoft.com/office/drawing/2014/main" val="4261577597"/>
                    </a:ext>
                  </a:extLst>
                </a:gridCol>
                <a:gridCol w="1177842">
                  <a:extLst>
                    <a:ext uri="{9D8B030D-6E8A-4147-A177-3AD203B41FA5}">
                      <a16:colId xmlns:a16="http://schemas.microsoft.com/office/drawing/2014/main" val="3613605964"/>
                    </a:ext>
                  </a:extLst>
                </a:gridCol>
              </a:tblGrid>
              <a:tr h="388615">
                <a:tc>
                  <a:txBody>
                    <a:bodyPr/>
                    <a:lstStyle/>
                    <a:p>
                      <a:pPr algn="ctr"/>
                      <a:r>
                        <a:rPr lang="en-US" sz="1000" dirty="0">
                          <a:solidFill>
                            <a:schemeClr val="tx1"/>
                          </a:solidFill>
                          <a:latin typeface="Cambria" panose="02040503050406030204" pitchFamily="18" charset="0"/>
                        </a:rPr>
                        <a:t>Related Benefits </a:t>
                      </a:r>
                    </a:p>
                    <a:p>
                      <a:pPr algn="ctr"/>
                      <a:r>
                        <a:rPr lang="en-US" sz="1000" dirty="0" smtClean="0">
                          <a:solidFill>
                            <a:schemeClr val="tx1"/>
                          </a:solidFill>
                          <a:latin typeface="Cambria" panose="02040503050406030204" pitchFamily="18" charset="0"/>
                        </a:rPr>
                        <a:t>FY25 </a:t>
                      </a:r>
                      <a:r>
                        <a:rPr lang="en-US" sz="1000" dirty="0">
                          <a:solidFill>
                            <a:schemeClr val="tx1"/>
                          </a:solidFill>
                          <a:latin typeface="Cambria" panose="02040503050406030204" pitchFamily="18" charset="0"/>
                        </a:rPr>
                        <a:t>Recommended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B188"/>
                    </a:solidFill>
                  </a:tcPr>
                </a:tc>
                <a:tc>
                  <a:txBody>
                    <a:bodyPr/>
                    <a:lstStyle/>
                    <a:p>
                      <a:pPr algn="ctr"/>
                      <a:r>
                        <a:rPr lang="en-US" sz="1000" dirty="0">
                          <a:solidFill>
                            <a:schemeClr val="tx1"/>
                          </a:solidFill>
                          <a:latin typeface="Cambria" panose="02040503050406030204" pitchFamily="18" charset="0"/>
                        </a:rPr>
                        <a:t>Total 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B188"/>
                    </a:solidFill>
                  </a:tcPr>
                </a:tc>
                <a:tc>
                  <a:txBody>
                    <a:bodyPr/>
                    <a:lstStyle/>
                    <a:p>
                      <a:pPr algn="ctr"/>
                      <a:r>
                        <a:rPr lang="en-US" sz="1000" dirty="0">
                          <a:solidFill>
                            <a:schemeClr val="tx1"/>
                          </a:solidFill>
                          <a:latin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B188"/>
                    </a:solidFill>
                  </a:tcPr>
                </a:tc>
                <a:extLst>
                  <a:ext uri="{0D108BD9-81ED-4DB2-BD59-A6C34878D82A}">
                    <a16:rowId xmlns:a16="http://schemas.microsoft.com/office/drawing/2014/main" val="2591445500"/>
                  </a:ext>
                </a:extLst>
              </a:tr>
              <a:tr h="242981">
                <a:tc>
                  <a:txBody>
                    <a:bodyPr/>
                    <a:lstStyle/>
                    <a:p>
                      <a:r>
                        <a:rPr lang="en-US" sz="1000" dirty="0">
                          <a:latin typeface="Cambria" panose="02040503050406030204" pitchFamily="18" charset="0"/>
                        </a:rPr>
                        <a:t>Total Related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$18,837,335</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59741523"/>
                  </a:ext>
                </a:extLst>
              </a:tr>
              <a:tr h="242981">
                <a:tc>
                  <a:txBody>
                    <a:bodyPr/>
                    <a:lstStyle/>
                    <a:p>
                      <a:r>
                        <a:rPr lang="en-US" sz="1000" dirty="0">
                          <a:latin typeface="Cambria" panose="02040503050406030204" pitchFamily="18" charset="0"/>
                        </a:rPr>
                        <a:t>UAL payments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dirty="0" smtClean="0">
                          <a:effectLst/>
                          <a:latin typeface="Cambria" panose="02040503050406030204" pitchFamily="18" charset="0"/>
                        </a:rPr>
                        <a:t>$10,120,363</a:t>
                      </a:r>
                      <a:endParaRPr lang="en-US" sz="1000" dirty="0">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dirty="0" smtClean="0">
                          <a:latin typeface="Cambria" panose="02040503050406030204" pitchFamily="18" charset="0"/>
                        </a:rPr>
                        <a:t>54%</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4645930"/>
                  </a:ext>
                </a:extLst>
              </a:tr>
              <a:tr h="242981">
                <a:tc>
                  <a:txBody>
                    <a:bodyPr/>
                    <a:lstStyle/>
                    <a:p>
                      <a:r>
                        <a:rPr lang="en-US" sz="1000" dirty="0">
                          <a:latin typeface="Cambria" panose="02040503050406030204" pitchFamily="18" charset="0"/>
                        </a:rPr>
                        <a:t>Retiree Health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dirty="0" smtClean="0">
                          <a:effectLst/>
                          <a:latin typeface="Cambria" panose="02040503050406030204" pitchFamily="18" charset="0"/>
                        </a:rPr>
                        <a:t>$676,984</a:t>
                      </a:r>
                      <a:endParaRPr lang="en-US" sz="1000" dirty="0">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523780902"/>
                  </a:ext>
                </a:extLst>
              </a:tr>
              <a:tr h="242981">
                <a:tc>
                  <a:txBody>
                    <a:bodyPr/>
                    <a:lstStyle/>
                    <a:p>
                      <a:r>
                        <a:rPr lang="en-US" sz="1000" dirty="0">
                          <a:latin typeface="Cambria" panose="02040503050406030204" pitchFamily="18" charset="0"/>
                        </a:rPr>
                        <a:t>Remaining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dirty="0" smtClean="0">
                          <a:effectLst/>
                          <a:latin typeface="Cambria" panose="02040503050406030204" pitchFamily="18" charset="0"/>
                        </a:rPr>
                        <a:t>$8,040,008</a:t>
                      </a:r>
                      <a:endParaRPr lang="en-US" sz="1000" dirty="0">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958153"/>
                  </a:ext>
                </a:extLst>
              </a:tr>
              <a:tr h="242981">
                <a:tc>
                  <a:txBody>
                    <a:bodyPr/>
                    <a:lstStyle/>
                    <a:p>
                      <a:r>
                        <a:rPr lang="en-US" sz="1000" dirty="0">
                          <a:latin typeface="Cambria" panose="02040503050406030204" pitchFamily="18" charset="0"/>
                        </a:rPr>
                        <a:t>Means of Finance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dirty="0">
                          <a:latin typeface="Cambria" panose="02040503050406030204" pitchFamily="18" charset="0"/>
                        </a:rPr>
                        <a:t>General Fund = </a:t>
                      </a:r>
                      <a:r>
                        <a:rPr lang="en-US" sz="1000" dirty="0" smtClean="0">
                          <a:latin typeface="Cambria" panose="02040503050406030204" pitchFamily="18" charset="0"/>
                        </a:rPr>
                        <a:t>15%</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dirty="0">
                          <a:latin typeface="Cambria" panose="02040503050406030204" pitchFamily="18" charset="0"/>
                        </a:rPr>
                        <a:t>Other = </a:t>
                      </a:r>
                      <a:r>
                        <a:rPr lang="en-US" sz="1000" dirty="0" smtClean="0">
                          <a:latin typeface="Cambria" panose="02040503050406030204" pitchFamily="18" charset="0"/>
                        </a:rPr>
                        <a:t>85%</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4872040"/>
                  </a:ext>
                </a:extLst>
              </a:tr>
            </a:tbl>
          </a:graphicData>
        </a:graphic>
      </p:graphicFrame>
      <p:sp>
        <p:nvSpPr>
          <p:cNvPr id="221" name="TextBox 220"/>
          <p:cNvSpPr txBox="1"/>
          <p:nvPr/>
        </p:nvSpPr>
        <p:spPr>
          <a:xfrm>
            <a:off x="6058577" y="2431970"/>
            <a:ext cx="2765245" cy="369332"/>
          </a:xfrm>
          <a:prstGeom prst="rect">
            <a:avLst/>
          </a:prstGeom>
          <a:solidFill>
            <a:srgbClr val="F0F5FA"/>
          </a:solidFill>
          <a:ln>
            <a:solidFill>
              <a:schemeClr val="tx1"/>
            </a:solidFill>
          </a:ln>
        </p:spPr>
        <p:txBody>
          <a:bodyPr wrap="square" rtlCol="0">
            <a:spAutoFit/>
          </a:bodyPr>
          <a:lstStyle/>
          <a:p>
            <a:pPr algn="ctr"/>
            <a:r>
              <a:rPr lang="en-US" sz="900" i="1" dirty="0">
                <a:latin typeface="Cambria" panose="02040503050406030204" pitchFamily="18" charset="0"/>
              </a:rPr>
              <a:t>Examples of Other Compensation include pay for WAE employees, part-time employees, student workers, etc.</a:t>
            </a:r>
          </a:p>
        </p:txBody>
      </p:sp>
      <p:sp>
        <p:nvSpPr>
          <p:cNvPr id="3" name="TextBox 2">
            <a:extLst>
              <a:ext uri="{FF2B5EF4-FFF2-40B4-BE49-F238E27FC236}">
                <a16:creationId xmlns:a16="http://schemas.microsoft.com/office/drawing/2014/main" id="{592AA37A-F46B-324D-9BB1-8A0CDBFECC0F}"/>
              </a:ext>
            </a:extLst>
          </p:cNvPr>
          <p:cNvSpPr txBox="1"/>
          <p:nvPr/>
        </p:nvSpPr>
        <p:spPr>
          <a:xfrm>
            <a:off x="550104" y="5747259"/>
            <a:ext cx="3272931" cy="784830"/>
          </a:xfrm>
          <a:prstGeom prst="rect">
            <a:avLst/>
          </a:prstGeom>
          <a:solidFill>
            <a:schemeClr val="bg2"/>
          </a:solidFill>
          <a:ln>
            <a:solidFill>
              <a:schemeClr val="tx1"/>
            </a:solidFill>
          </a:ln>
        </p:spPr>
        <p:txBody>
          <a:bodyPr wrap="square" rtlCol="0">
            <a:spAutoFit/>
          </a:bodyPr>
          <a:lstStyle/>
          <a:p>
            <a:pPr algn="just"/>
            <a:r>
              <a:rPr lang="en-US" sz="900" i="1" dirty="0">
                <a:latin typeface="Cambria" panose="02040503050406030204" pitchFamily="18" charset="0"/>
              </a:rPr>
              <a:t>* Remaining Benefits include employer contribution to authorized positions’ retirement, health, Medicare, FICA, Emoluments etc. The authorized positions include authorized T.O. positions and authorized other charges positions, both filled and vacant.</a:t>
            </a:r>
          </a:p>
        </p:txBody>
      </p:sp>
      <p:sp>
        <p:nvSpPr>
          <p:cNvPr id="17" name="TextBox 16">
            <a:extLst>
              <a:ext uri="{FF2B5EF4-FFF2-40B4-BE49-F238E27FC236}">
                <a16:creationId xmlns:a16="http://schemas.microsoft.com/office/drawing/2014/main" id="{9F13918C-ED71-D647-8121-6A490B03B3E1}"/>
              </a:ext>
            </a:extLst>
          </p:cNvPr>
          <p:cNvSpPr txBox="1"/>
          <p:nvPr/>
        </p:nvSpPr>
        <p:spPr>
          <a:xfrm>
            <a:off x="4149732" y="5939619"/>
            <a:ext cx="1652372" cy="400110"/>
          </a:xfrm>
          <a:prstGeom prst="rect">
            <a:avLst/>
          </a:prstGeom>
          <a:solidFill>
            <a:srgbClr val="FFF2CC"/>
          </a:solidFill>
          <a:ln w="12700">
            <a:solidFill>
              <a:schemeClr val="tx1"/>
            </a:solidFill>
          </a:ln>
        </p:spPr>
        <p:txBody>
          <a:bodyPr wrap="square" rtlCol="0">
            <a:spAutoFit/>
          </a:bodyPr>
          <a:lstStyle/>
          <a:p>
            <a:pPr algn="ctr"/>
            <a:r>
              <a:rPr lang="en-US" sz="1000" dirty="0">
                <a:latin typeface="Cambria" panose="02040503050406030204" pitchFamily="18" charset="0"/>
              </a:rPr>
              <a:t>Other Charges Benefits</a:t>
            </a:r>
          </a:p>
          <a:p>
            <a:pPr algn="ctr"/>
            <a:r>
              <a:rPr lang="en-US" sz="1000" dirty="0" smtClean="0">
                <a:latin typeface="Cambria" panose="02040503050406030204" pitchFamily="18" charset="0"/>
              </a:rPr>
              <a:t>$0</a:t>
            </a:r>
            <a:endParaRPr lang="en-US" sz="1000" dirty="0">
              <a:latin typeface="Cambria" panose="02040503050406030204" pitchFamily="18" charset="0"/>
            </a:endParaRPr>
          </a:p>
        </p:txBody>
      </p:sp>
      <p:sp>
        <p:nvSpPr>
          <p:cNvPr id="4" name="TextBox 3">
            <a:extLst>
              <a:ext uri="{FF2B5EF4-FFF2-40B4-BE49-F238E27FC236}">
                <a16:creationId xmlns:a16="http://schemas.microsoft.com/office/drawing/2014/main" id="{870310CA-3171-CA43-B0A6-C4BA2B49502A}"/>
              </a:ext>
            </a:extLst>
          </p:cNvPr>
          <p:cNvSpPr txBox="1"/>
          <p:nvPr/>
        </p:nvSpPr>
        <p:spPr>
          <a:xfrm>
            <a:off x="6058577" y="1844691"/>
            <a:ext cx="2765245" cy="261610"/>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1100" dirty="0">
                <a:latin typeface="Cambria" panose="02040503050406030204" pitchFamily="18" charset="0"/>
              </a:rPr>
              <a:t>Average </a:t>
            </a:r>
            <a:r>
              <a:rPr lang="en-US" sz="1100" dirty="0" smtClean="0">
                <a:latin typeface="Cambria" panose="02040503050406030204" pitchFamily="18" charset="0"/>
              </a:rPr>
              <a:t>T.O. </a:t>
            </a:r>
            <a:r>
              <a:rPr lang="en-US" sz="1100" dirty="0">
                <a:latin typeface="Cambria" panose="02040503050406030204" pitchFamily="18" charset="0"/>
              </a:rPr>
              <a:t>Salary = </a:t>
            </a:r>
            <a:r>
              <a:rPr lang="en-US" sz="1100" dirty="0" smtClean="0">
                <a:latin typeface="Cambria" panose="02040503050406030204" pitchFamily="18" charset="0"/>
              </a:rPr>
              <a:t> $44,892</a:t>
            </a:r>
            <a:endParaRPr lang="en-US" sz="1100" dirty="0">
              <a:latin typeface="Cambria" panose="02040503050406030204" pitchFamily="18" charset="0"/>
            </a:endParaRPr>
          </a:p>
        </p:txBody>
      </p:sp>
      <p:graphicFrame>
        <p:nvGraphicFramePr>
          <p:cNvPr id="15" name="Table 14">
            <a:extLst>
              <a:ext uri="{FF2B5EF4-FFF2-40B4-BE49-F238E27FC236}">
                <a16:creationId xmlns:a16="http://schemas.microsoft.com/office/drawing/2014/main" id="{69B8201F-63C0-2D47-9889-A2E2E0D0CDFC}"/>
              </a:ext>
            </a:extLst>
          </p:cNvPr>
          <p:cNvGraphicFramePr>
            <a:graphicFrameLocks noGrp="1"/>
          </p:cNvGraphicFramePr>
          <p:nvPr>
            <p:extLst>
              <p:ext uri="{D42A27DB-BD31-4B8C-83A1-F6EECF244321}">
                <p14:modId xmlns:p14="http://schemas.microsoft.com/office/powerpoint/2010/main" val="1835133040"/>
              </p:ext>
            </p:extLst>
          </p:nvPr>
        </p:nvGraphicFramePr>
        <p:xfrm>
          <a:off x="6102272" y="3126972"/>
          <a:ext cx="2677854" cy="2481237"/>
        </p:xfrm>
        <a:graphic>
          <a:graphicData uri="http://schemas.openxmlformats.org/drawingml/2006/table">
            <a:tbl>
              <a:tblPr firstRow="1" bandRow="1">
                <a:tableStyleId>{5C22544A-7EE6-4342-B048-85BDC9FD1C3A}</a:tableStyleId>
              </a:tblPr>
              <a:tblGrid>
                <a:gridCol w="1393821">
                  <a:extLst>
                    <a:ext uri="{9D8B030D-6E8A-4147-A177-3AD203B41FA5}">
                      <a16:colId xmlns:a16="http://schemas.microsoft.com/office/drawing/2014/main" val="3574661959"/>
                    </a:ext>
                  </a:extLst>
                </a:gridCol>
                <a:gridCol w="783371">
                  <a:extLst>
                    <a:ext uri="{9D8B030D-6E8A-4147-A177-3AD203B41FA5}">
                      <a16:colId xmlns:a16="http://schemas.microsoft.com/office/drawing/2014/main" val="2515516826"/>
                    </a:ext>
                  </a:extLst>
                </a:gridCol>
                <a:gridCol w="500662">
                  <a:extLst>
                    <a:ext uri="{9D8B030D-6E8A-4147-A177-3AD203B41FA5}">
                      <a16:colId xmlns:a16="http://schemas.microsoft.com/office/drawing/2014/main" val="2301143269"/>
                    </a:ext>
                  </a:extLst>
                </a:gridCol>
              </a:tblGrid>
              <a:tr h="332586">
                <a:tc>
                  <a:txBody>
                    <a:bodyPr/>
                    <a:lstStyle/>
                    <a:p>
                      <a:pPr algn="ctr"/>
                      <a:r>
                        <a:rPr lang="en-US" sz="900" dirty="0">
                          <a:latin typeface="Cambria" panose="02040503050406030204" pitchFamily="18" charset="0"/>
                        </a:rPr>
                        <a:t>Department Demographics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900" dirty="0">
                          <a:latin typeface="Cambria" panose="02040503050406030204" pitchFamily="18" charset="0"/>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900" dirty="0">
                          <a:latin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val="972310594"/>
                  </a:ext>
                </a:extLst>
              </a:tr>
              <a:tr h="203247">
                <a:tc>
                  <a:txBody>
                    <a:bodyPr/>
                    <a:lstStyle/>
                    <a:p>
                      <a:pPr algn="ctr"/>
                      <a:r>
                        <a:rPr lang="en-US" sz="900" b="1" dirty="0">
                          <a:latin typeface="Cambria" panose="02040503050406030204" pitchFamily="18" charset="0"/>
                        </a:rPr>
                        <a:t>Gender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extLst>
                  <a:ext uri="{0D108BD9-81ED-4DB2-BD59-A6C34878D82A}">
                    <a16:rowId xmlns:a16="http://schemas.microsoft.com/office/drawing/2014/main" val="388568399"/>
                  </a:ext>
                </a:extLst>
              </a:tr>
              <a:tr h="203247">
                <a:tc>
                  <a:txBody>
                    <a:bodyPr/>
                    <a:lstStyle/>
                    <a:p>
                      <a:pPr algn="r"/>
                      <a:r>
                        <a:rPr lang="en-US" sz="900" dirty="0">
                          <a:latin typeface="Cambria" panose="02040503050406030204" pitchFamily="18" charset="0"/>
                        </a:rPr>
                        <a:t>Female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r>
                        <a:rPr lang="en-US" sz="1000" dirty="0" smtClean="0">
                          <a:latin typeface="Cambria" panose="02040503050406030204" pitchFamily="18" charset="0"/>
                        </a:rPr>
                        <a:t>527</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latin typeface="Cambria" panose="02040503050406030204" pitchFamily="18" charset="0"/>
                        </a:rPr>
                        <a:t>75.5</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2795621"/>
                  </a:ext>
                </a:extLst>
              </a:tr>
              <a:tr h="203247">
                <a:tc>
                  <a:txBody>
                    <a:bodyPr/>
                    <a:lstStyle/>
                    <a:p>
                      <a:pPr algn="r"/>
                      <a:r>
                        <a:rPr lang="en-US" sz="900" dirty="0">
                          <a:latin typeface="Cambria" panose="02040503050406030204" pitchFamily="18" charset="0"/>
                        </a:rPr>
                        <a:t>Male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r>
                        <a:rPr lang="en-US" sz="1000" dirty="0" smtClean="0">
                          <a:latin typeface="Cambria" panose="02040503050406030204" pitchFamily="18" charset="0"/>
                        </a:rPr>
                        <a:t>171</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latin typeface="Cambria" panose="02040503050406030204" pitchFamily="18" charset="0"/>
                        </a:rPr>
                        <a:t>24.5</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4704832"/>
                  </a:ext>
                </a:extLst>
              </a:tr>
              <a:tr h="203247">
                <a:tc>
                  <a:txBody>
                    <a:bodyPr/>
                    <a:lstStyle/>
                    <a:p>
                      <a:pPr algn="ctr"/>
                      <a:r>
                        <a:rPr lang="en-US" sz="900" b="1" dirty="0">
                          <a:latin typeface="Cambria" panose="02040503050406030204" pitchFamily="18" charset="0"/>
                        </a:rPr>
                        <a:t>Race/Ethnicity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3766996"/>
                  </a:ext>
                </a:extLst>
              </a:tr>
              <a:tr h="203247">
                <a:tc>
                  <a:txBody>
                    <a:bodyPr/>
                    <a:lstStyle/>
                    <a:p>
                      <a:pPr algn="r"/>
                      <a:r>
                        <a:rPr lang="en-US" sz="900" dirty="0">
                          <a:latin typeface="Cambria" panose="02040503050406030204" pitchFamily="18" charset="0"/>
                        </a:rPr>
                        <a:t>White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r>
                        <a:rPr lang="en-US" sz="1000" dirty="0" smtClean="0">
                          <a:latin typeface="Cambria" panose="02040503050406030204" pitchFamily="18" charset="0"/>
                        </a:rPr>
                        <a:t>276</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latin typeface="Cambria" panose="02040503050406030204" pitchFamily="18" charset="0"/>
                        </a:rPr>
                        <a:t>39.5</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9564752"/>
                  </a:ext>
                </a:extLst>
              </a:tr>
              <a:tr h="203247">
                <a:tc>
                  <a:txBody>
                    <a:bodyPr/>
                    <a:lstStyle/>
                    <a:p>
                      <a:pPr algn="r"/>
                      <a:r>
                        <a:rPr lang="en-US" sz="900" dirty="0">
                          <a:latin typeface="Cambria" panose="02040503050406030204" pitchFamily="18" charset="0"/>
                        </a:rPr>
                        <a:t>Black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r>
                        <a:rPr lang="en-US" sz="1000" dirty="0" smtClean="0">
                          <a:latin typeface="Cambria" panose="02040503050406030204" pitchFamily="18" charset="0"/>
                        </a:rPr>
                        <a:t>413</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latin typeface="Cambria" panose="02040503050406030204" pitchFamily="18" charset="0"/>
                        </a:rPr>
                        <a:t>59.2</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2256015"/>
                  </a:ext>
                </a:extLst>
              </a:tr>
              <a:tr h="203247">
                <a:tc>
                  <a:txBody>
                    <a:bodyPr/>
                    <a:lstStyle/>
                    <a:p>
                      <a:pPr algn="r"/>
                      <a:r>
                        <a:rPr lang="en-US" sz="900" dirty="0" smtClean="0">
                          <a:latin typeface="Cambria" panose="02040503050406030204" pitchFamily="18" charset="0"/>
                        </a:rPr>
                        <a:t>Other</a:t>
                      </a:r>
                      <a:endParaRPr lang="en-US" sz="9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r>
                        <a:rPr lang="en-US" sz="1000" dirty="0" smtClean="0">
                          <a:latin typeface="Cambria" panose="02040503050406030204" pitchFamily="18" charset="0"/>
                        </a:rPr>
                        <a:t>9 </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latin typeface="Cambria" panose="02040503050406030204" pitchFamily="18" charset="0"/>
                        </a:rPr>
                        <a:t>1.3</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0227280"/>
                  </a:ext>
                </a:extLst>
              </a:tr>
              <a:tr h="408597">
                <a:tc>
                  <a:txBody>
                    <a:bodyPr/>
                    <a:lstStyle/>
                    <a:p>
                      <a:pPr algn="r"/>
                      <a:r>
                        <a:rPr lang="en-US" sz="900" b="1" dirty="0">
                          <a:latin typeface="Cambria" panose="02040503050406030204" pitchFamily="18" charset="0"/>
                        </a:rPr>
                        <a:t>Currently in DROP or Eligible </a:t>
                      </a:r>
                      <a:r>
                        <a:rPr lang="en-US" sz="900" b="1" dirty="0" smtClean="0">
                          <a:latin typeface="Cambria" panose="02040503050406030204" pitchFamily="18" charset="0"/>
                        </a:rPr>
                        <a:t>to </a:t>
                      </a:r>
                      <a:r>
                        <a:rPr lang="en-US" sz="900" b="1" dirty="0">
                          <a:latin typeface="Cambria" panose="02040503050406030204" pitchFamily="18" charset="0"/>
                        </a:rPr>
                        <a:t>Retire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r>
                        <a:rPr lang="en-US" sz="1000" dirty="0" smtClean="0">
                          <a:latin typeface="Cambria" panose="02040503050406030204" pitchFamily="18" charset="0"/>
                        </a:rPr>
                        <a:t>56</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latin typeface="Cambria" panose="02040503050406030204" pitchFamily="18" charset="0"/>
                        </a:rPr>
                        <a:t>8.02</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8153641"/>
                  </a:ext>
                </a:extLst>
              </a:tr>
            </a:tbl>
          </a:graphicData>
        </a:graphic>
      </p:graphicFrame>
      <p:sp>
        <p:nvSpPr>
          <p:cNvPr id="6" name="TextBox 5">
            <a:extLst>
              <a:ext uri="{FF2B5EF4-FFF2-40B4-BE49-F238E27FC236}">
                <a16:creationId xmlns:a16="http://schemas.microsoft.com/office/drawing/2014/main" id="{F0766284-0B1B-1349-A767-EB5998F01234}"/>
              </a:ext>
            </a:extLst>
          </p:cNvPr>
          <p:cNvSpPr txBox="1"/>
          <p:nvPr/>
        </p:nvSpPr>
        <p:spPr>
          <a:xfrm>
            <a:off x="984571" y="1021595"/>
            <a:ext cx="7192219" cy="646331"/>
          </a:xfrm>
          <a:prstGeom prst="rect">
            <a:avLst/>
          </a:prstGeom>
          <a:noFill/>
        </p:spPr>
        <p:txBody>
          <a:bodyPr wrap="square" rtlCol="0">
            <a:spAutoFit/>
          </a:bodyPr>
          <a:lstStyle/>
          <a:p>
            <a:pPr algn="ctr"/>
            <a:r>
              <a:rPr lang="en-US" sz="1200" dirty="0">
                <a:latin typeface="Cambria" panose="02040503050406030204" pitchFamily="18" charset="0"/>
              </a:rPr>
              <a:t>Salaries and Related Benefits for the </a:t>
            </a:r>
            <a:r>
              <a:rPr lang="en-US" sz="1200" dirty="0" smtClean="0">
                <a:latin typeface="Cambria" panose="02040503050406030204" pitchFamily="18" charset="0"/>
              </a:rPr>
              <a:t>851 </a:t>
            </a:r>
            <a:r>
              <a:rPr lang="en-US" sz="1200" dirty="0">
                <a:latin typeface="Cambria" panose="02040503050406030204" pitchFamily="18" charset="0"/>
              </a:rPr>
              <a:t>Authorized Positions are listed below in Chart 1.  </a:t>
            </a:r>
          </a:p>
          <a:p>
            <a:pPr algn="ctr"/>
            <a:r>
              <a:rPr lang="en-US" sz="1200" dirty="0">
                <a:latin typeface="Cambria" panose="02040503050406030204" pitchFamily="18" charset="0"/>
              </a:rPr>
              <a:t>In Chart 2, benefits are broken out to show the portion paid for active versus retired employees.  </a:t>
            </a:r>
          </a:p>
          <a:p>
            <a:pPr algn="ctr"/>
            <a:r>
              <a:rPr lang="en-US" sz="1200" dirty="0">
                <a:latin typeface="Cambria" panose="02040503050406030204" pitchFamily="18" charset="0"/>
              </a:rPr>
              <a:t>This is where payments for the Unfunded Accrued Liability (UAL) can be found.</a:t>
            </a:r>
          </a:p>
        </p:txBody>
      </p:sp>
      <p:sp>
        <p:nvSpPr>
          <p:cNvPr id="12" name="TextBox 11">
            <a:extLst>
              <a:ext uri="{FF2B5EF4-FFF2-40B4-BE49-F238E27FC236}">
                <a16:creationId xmlns:a16="http://schemas.microsoft.com/office/drawing/2014/main" id="{1FBE8372-FFD7-5E45-A5BD-8394E0624871}"/>
              </a:ext>
            </a:extLst>
          </p:cNvPr>
          <p:cNvSpPr txBox="1"/>
          <p:nvPr/>
        </p:nvSpPr>
        <p:spPr>
          <a:xfrm>
            <a:off x="168116" y="1848732"/>
            <a:ext cx="359394" cy="369332"/>
          </a:xfrm>
          <a:prstGeom prst="rect">
            <a:avLst/>
          </a:prstGeom>
          <a:noFill/>
        </p:spPr>
        <p:txBody>
          <a:bodyPr wrap="none" rtlCol="0">
            <a:spAutoFit/>
          </a:bodyPr>
          <a:lstStyle/>
          <a:p>
            <a:r>
              <a:rPr lang="en-US" dirty="0">
                <a:latin typeface="Cambria" panose="02040503050406030204" pitchFamily="18" charset="0"/>
              </a:rPr>
              <a:t>1.</a:t>
            </a:r>
          </a:p>
        </p:txBody>
      </p:sp>
      <p:sp>
        <p:nvSpPr>
          <p:cNvPr id="18" name="TextBox 17">
            <a:extLst>
              <a:ext uri="{FF2B5EF4-FFF2-40B4-BE49-F238E27FC236}">
                <a16:creationId xmlns:a16="http://schemas.microsoft.com/office/drawing/2014/main" id="{C03734ED-647F-0B43-AE47-DB01D9483BA1}"/>
              </a:ext>
            </a:extLst>
          </p:cNvPr>
          <p:cNvSpPr txBox="1"/>
          <p:nvPr/>
        </p:nvSpPr>
        <p:spPr>
          <a:xfrm>
            <a:off x="175792" y="3974887"/>
            <a:ext cx="359394" cy="369332"/>
          </a:xfrm>
          <a:prstGeom prst="rect">
            <a:avLst/>
          </a:prstGeom>
          <a:noFill/>
        </p:spPr>
        <p:txBody>
          <a:bodyPr wrap="none" rtlCol="0">
            <a:spAutoFit/>
          </a:bodyPr>
          <a:lstStyle/>
          <a:p>
            <a:r>
              <a:rPr lang="en-US" dirty="0">
                <a:latin typeface="Cambria" panose="02040503050406030204" pitchFamily="18" charset="0"/>
              </a:rPr>
              <a:t>2.</a:t>
            </a:r>
          </a:p>
        </p:txBody>
      </p:sp>
    </p:spTree>
    <p:extLst>
      <p:ext uri="{BB962C8B-B14F-4D97-AF65-F5344CB8AC3E}">
        <p14:creationId xmlns:p14="http://schemas.microsoft.com/office/powerpoint/2010/main" val="977844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788728" y="2924462"/>
            <a:ext cx="5596802" cy="1885474"/>
            <a:chOff x="2921033" y="2791463"/>
            <a:chExt cx="5596802" cy="1885474"/>
          </a:xfrm>
        </p:grpSpPr>
        <p:grpSp>
          <p:nvGrpSpPr>
            <p:cNvPr id="17" name="Group 16"/>
            <p:cNvGrpSpPr/>
            <p:nvPr/>
          </p:nvGrpSpPr>
          <p:grpSpPr>
            <a:xfrm>
              <a:off x="2921033" y="2791463"/>
              <a:ext cx="3143060" cy="1885474"/>
              <a:chOff x="3058868" y="3391931"/>
              <a:chExt cx="3143060" cy="1867698"/>
            </a:xfrm>
          </p:grpSpPr>
          <p:pic>
            <p:nvPicPr>
              <p:cNvPr id="14" name="Picture 13"/>
              <p:cNvPicPr>
                <a:picLocks noChangeAspect="1"/>
              </p:cNvPicPr>
              <p:nvPr/>
            </p:nvPicPr>
            <p:blipFill>
              <a:blip r:embed="rId2"/>
              <a:stretch>
                <a:fillRect/>
              </a:stretch>
            </p:blipFill>
            <p:spPr>
              <a:xfrm>
                <a:off x="3058868" y="3391931"/>
                <a:ext cx="3143060" cy="1867698"/>
              </a:xfrm>
              <a:prstGeom prst="rect">
                <a:avLst/>
              </a:prstGeom>
            </p:spPr>
          </p:pic>
          <p:sp>
            <p:nvSpPr>
              <p:cNvPr id="15" name="TextBox 14"/>
              <p:cNvSpPr txBox="1"/>
              <p:nvPr/>
            </p:nvSpPr>
            <p:spPr>
              <a:xfrm>
                <a:off x="4963688" y="3960020"/>
                <a:ext cx="950976" cy="731520"/>
              </a:xfrm>
              <a:prstGeom prst="rect">
                <a:avLst/>
              </a:prstGeom>
              <a:solidFill>
                <a:schemeClr val="bg1"/>
              </a:solidFill>
            </p:spPr>
            <p:txBody>
              <a:bodyPr wrap="square" rtlCol="0">
                <a:spAutoFit/>
              </a:bodyPr>
              <a:lstStyle/>
              <a:p>
                <a:endParaRPr lang="en-US" dirty="0"/>
              </a:p>
            </p:txBody>
          </p:sp>
        </p:grpSp>
        <p:sp>
          <p:nvSpPr>
            <p:cNvPr id="16" name="TextBox 15"/>
            <p:cNvSpPr txBox="1"/>
            <p:nvPr/>
          </p:nvSpPr>
          <p:spPr>
            <a:xfrm>
              <a:off x="5016251" y="3452985"/>
              <a:ext cx="3501584" cy="646331"/>
            </a:xfrm>
            <a:prstGeom prst="rect">
              <a:avLst/>
            </a:prstGeom>
            <a:noFill/>
          </p:spPr>
          <p:txBody>
            <a:bodyPr wrap="square" rtlCol="0">
              <a:spAutoFit/>
            </a:bodyPr>
            <a:lstStyle/>
            <a:p>
              <a:pPr algn="ctr"/>
              <a:r>
                <a:rPr lang="en-US" dirty="0" smtClean="0">
                  <a:latin typeface="Cambria" panose="02040503050406030204" pitchFamily="18" charset="0"/>
                  <a:ea typeface="Cambria" panose="02040503050406030204" pitchFamily="18" charset="0"/>
                </a:rPr>
                <a:t>Louisiana Department of Veterans Affairs</a:t>
              </a:r>
              <a:endParaRPr lang="en-US" dirty="0">
                <a:latin typeface="Cambria" panose="02040503050406030204" pitchFamily="18" charset="0"/>
                <a:ea typeface="Cambria" panose="02040503050406030204" pitchFamily="18" charset="0"/>
              </a:endParaRPr>
            </a:p>
          </p:txBody>
        </p:sp>
      </p:grpSp>
      <p:sp>
        <p:nvSpPr>
          <p:cNvPr id="8" name="Rectangle 7"/>
          <p:cNvSpPr/>
          <p:nvPr/>
        </p:nvSpPr>
        <p:spPr>
          <a:xfrm>
            <a:off x="145523" y="121703"/>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lumMod val="75000"/>
                </a:srgbClr>
              </a:solidFill>
              <a:latin typeface="Calibri"/>
            </a:endParaRPr>
          </a:p>
        </p:txBody>
      </p:sp>
      <p:sp>
        <p:nvSpPr>
          <p:cNvPr id="13" name="Rectangle 12"/>
          <p:cNvSpPr/>
          <p:nvPr/>
        </p:nvSpPr>
        <p:spPr>
          <a:xfrm>
            <a:off x="145525" y="119071"/>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pic>
        <p:nvPicPr>
          <p:cNvPr id="9" name="Picture 8" descr="BraidedSeal.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24" y="150293"/>
            <a:ext cx="773715" cy="789835"/>
          </a:xfrm>
          <a:prstGeom prst="rect">
            <a:avLst/>
          </a:prstGeom>
        </p:spPr>
      </p:pic>
      <p:sp>
        <p:nvSpPr>
          <p:cNvPr id="7" name="TextBox 6"/>
          <p:cNvSpPr txBox="1"/>
          <p:nvPr/>
        </p:nvSpPr>
        <p:spPr>
          <a:xfrm>
            <a:off x="2659668" y="160489"/>
            <a:ext cx="4641142" cy="769441"/>
          </a:xfrm>
          <a:prstGeom prst="rect">
            <a:avLst/>
          </a:prstGeom>
          <a:noFill/>
        </p:spPr>
        <p:txBody>
          <a:bodyPr wrap="none" rtlCol="0">
            <a:spAutoFit/>
          </a:bodyPr>
          <a:lstStyle/>
          <a:p>
            <a:pPr algn="ctr"/>
            <a:r>
              <a:rPr lang="en-US" sz="2400" dirty="0" smtClean="0">
                <a:solidFill>
                  <a:srgbClr val="FFFFCC"/>
                </a:solidFill>
                <a:latin typeface="Cambria"/>
                <a:cs typeface="Cambria"/>
              </a:rPr>
              <a:t>FY25 </a:t>
            </a:r>
            <a:r>
              <a:rPr lang="en-US" sz="2400" dirty="0">
                <a:solidFill>
                  <a:srgbClr val="FFFFCC"/>
                </a:solidFill>
                <a:latin typeface="Cambria"/>
                <a:cs typeface="Cambria"/>
              </a:rPr>
              <a:t>Executive Budget </a:t>
            </a:r>
          </a:p>
          <a:p>
            <a:pPr algn="ctr"/>
            <a:r>
              <a:rPr lang="en-US" sz="2000" dirty="0">
                <a:solidFill>
                  <a:srgbClr val="FFFFCC"/>
                </a:solidFill>
                <a:latin typeface="Cambria"/>
                <a:cs typeface="Cambria"/>
              </a:rPr>
              <a:t>Schedule 03 — Veterans Affairs Agencies</a:t>
            </a:r>
          </a:p>
        </p:txBody>
      </p:sp>
      <p:sp>
        <p:nvSpPr>
          <p:cNvPr id="2" name="Slide Number Placeholder 1"/>
          <p:cNvSpPr>
            <a:spLocks noGrp="1"/>
          </p:cNvSpPr>
          <p:nvPr>
            <p:ph type="sldNum" sz="quarter" idx="12"/>
          </p:nvPr>
        </p:nvSpPr>
        <p:spPr>
          <a:xfrm>
            <a:off x="8601146" y="6490954"/>
            <a:ext cx="414697" cy="243961"/>
          </a:xfrm>
        </p:spPr>
        <p:txBody>
          <a:bodyPr/>
          <a:lstStyle/>
          <a:p>
            <a:fld id="{8ECD700F-06CF-8943-A234-B60CC71AB37E}" type="slidenum">
              <a:rPr lang="en-US" sz="1000" i="1">
                <a:solidFill>
                  <a:srgbClr val="4F81BD"/>
                </a:solidFill>
                <a:latin typeface="Bernard MT Condensed"/>
                <a:cs typeface="Bernard MT Condensed"/>
              </a:rPr>
              <a:pPr/>
              <a:t>2</a:t>
            </a:fld>
            <a:endParaRPr lang="en-US" sz="1000" i="1" dirty="0">
              <a:solidFill>
                <a:srgbClr val="4F81BD"/>
              </a:solidFill>
              <a:latin typeface="Bernard MT Condensed"/>
              <a:cs typeface="Bernard MT Condensed"/>
            </a:endParaRPr>
          </a:p>
        </p:txBody>
      </p:sp>
      <p:sp>
        <p:nvSpPr>
          <p:cNvPr id="11" name="Rectangle 10"/>
          <p:cNvSpPr/>
          <p:nvPr/>
        </p:nvSpPr>
        <p:spPr>
          <a:xfrm>
            <a:off x="425608" y="1271862"/>
            <a:ext cx="8455621" cy="461665"/>
          </a:xfrm>
          <a:prstGeom prst="rect">
            <a:avLst/>
          </a:prstGeom>
          <a:solidFill>
            <a:schemeClr val="bg2">
              <a:lumMod val="90000"/>
            </a:schemeClr>
          </a:solidFill>
          <a:ln w="12700">
            <a:solidFill>
              <a:schemeClr val="tx1"/>
            </a:solidFill>
          </a:ln>
        </p:spPr>
        <p:txBody>
          <a:bodyPr wrap="square">
            <a:spAutoFit/>
          </a:bodyPr>
          <a:lstStyle/>
          <a:p>
            <a:pPr algn="just">
              <a:buClr>
                <a:prstClr val="black"/>
              </a:buClr>
            </a:pPr>
            <a:r>
              <a:rPr lang="en-US" sz="1200" dirty="0">
                <a:solidFill>
                  <a:prstClr val="black"/>
                </a:solidFill>
                <a:latin typeface="Cambria"/>
                <a:cs typeface="Cambria"/>
              </a:rPr>
              <a:t>Departmental mission:  “To provide comprehensive care and quality service to Louisiana’s Veterans and their families with regard to health care, education, disability benefits, long-term care and burial honors.”</a:t>
            </a:r>
          </a:p>
        </p:txBody>
      </p:sp>
      <p:graphicFrame>
        <p:nvGraphicFramePr>
          <p:cNvPr id="10" name="Diagram 9"/>
          <p:cNvGraphicFramePr/>
          <p:nvPr>
            <p:extLst>
              <p:ext uri="{D42A27DB-BD31-4B8C-83A1-F6EECF244321}">
                <p14:modId xmlns:p14="http://schemas.microsoft.com/office/powerpoint/2010/main" val="2862106658"/>
              </p:ext>
            </p:extLst>
          </p:nvPr>
        </p:nvGraphicFramePr>
        <p:xfrm>
          <a:off x="557781" y="2059149"/>
          <a:ext cx="8035087" cy="4291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A475FB93-17CC-0943-857B-822FBEEFD3D1}"/>
              </a:ext>
            </a:extLst>
          </p:cNvPr>
          <p:cNvSpPr txBox="1"/>
          <p:nvPr/>
        </p:nvSpPr>
        <p:spPr>
          <a:xfrm>
            <a:off x="2526180" y="2847219"/>
            <a:ext cx="6066688" cy="523220"/>
          </a:xfrm>
          <a:prstGeom prst="rect">
            <a:avLst/>
          </a:prstGeom>
          <a:noFill/>
          <a:ln>
            <a:solidFill>
              <a:schemeClr val="tx2">
                <a:lumMod val="60000"/>
                <a:lumOff val="40000"/>
              </a:schemeClr>
            </a:solidFill>
          </a:ln>
        </p:spPr>
        <p:txBody>
          <a:bodyPr wrap="square" rtlCol="0">
            <a:spAutoFit/>
          </a:bodyPr>
          <a:lstStyle/>
          <a:p>
            <a:pPr algn="ctr"/>
            <a:r>
              <a:rPr lang="en-US" sz="1400" dirty="0">
                <a:solidFill>
                  <a:prstClr val="black"/>
                </a:solidFill>
                <a:latin typeface="Cambria" pitchFamily="18" charset="0"/>
              </a:rPr>
              <a:t>The five Veterans Homes provide medical and nursing care to eligible Louisiana veterans.</a:t>
            </a:r>
            <a:endParaRPr lang="en-US" sz="1400" dirty="0"/>
          </a:p>
        </p:txBody>
      </p:sp>
      <p:pic>
        <p:nvPicPr>
          <p:cNvPr id="18" name="Picture 17"/>
          <p:cNvPicPr>
            <a:picLocks noChangeAspect="1"/>
          </p:cNvPicPr>
          <p:nvPr/>
        </p:nvPicPr>
        <p:blipFill>
          <a:blip r:embed="rId9"/>
          <a:stretch>
            <a:fillRect/>
          </a:stretch>
        </p:blipFill>
        <p:spPr>
          <a:xfrm>
            <a:off x="6800696" y="4673106"/>
            <a:ext cx="1208702" cy="1171592"/>
          </a:xfrm>
          <a:prstGeom prst="rect">
            <a:avLst/>
          </a:prstGeom>
        </p:spPr>
      </p:pic>
      <p:pic>
        <p:nvPicPr>
          <p:cNvPr id="19" name="Picture 18"/>
          <p:cNvPicPr>
            <a:picLocks noChangeAspect="1"/>
          </p:cNvPicPr>
          <p:nvPr/>
        </p:nvPicPr>
        <p:blipFill>
          <a:blip r:embed="rId10"/>
          <a:stretch>
            <a:fillRect/>
          </a:stretch>
        </p:blipFill>
        <p:spPr>
          <a:xfrm>
            <a:off x="3223475" y="4320341"/>
            <a:ext cx="2940146" cy="1821423"/>
          </a:xfrm>
          <a:prstGeom prst="rect">
            <a:avLst/>
          </a:prstGeom>
        </p:spPr>
      </p:pic>
      <p:sp>
        <p:nvSpPr>
          <p:cNvPr id="4" name="Rectangle 3"/>
          <p:cNvSpPr/>
          <p:nvPr/>
        </p:nvSpPr>
        <p:spPr>
          <a:xfrm>
            <a:off x="2692436" y="6285488"/>
            <a:ext cx="5806014" cy="280981"/>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anose="02040503050406030204" pitchFamily="18" charset="0"/>
                <a:ea typeface="Cambria" panose="02040503050406030204" pitchFamily="18" charset="0"/>
              </a:rPr>
              <a:t>Charlton </a:t>
            </a:r>
            <a:r>
              <a:rPr lang="en-US" dirty="0" err="1" smtClean="0">
                <a:latin typeface="Cambria" panose="02040503050406030204" pitchFamily="18" charset="0"/>
                <a:ea typeface="Cambria" panose="02040503050406030204" pitchFamily="18" charset="0"/>
              </a:rPr>
              <a:t>Meginley</a:t>
            </a:r>
            <a:r>
              <a:rPr lang="en-US" dirty="0" smtClean="0">
                <a:latin typeface="Cambria" panose="02040503050406030204" pitchFamily="18" charset="0"/>
                <a:ea typeface="Cambria" panose="02040503050406030204" pitchFamily="18" charset="0"/>
              </a:rPr>
              <a:t>, COL (USAF Ret.), Secretary</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07305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5525" y="119071"/>
            <a:ext cx="8870317" cy="6614903"/>
            <a:chOff x="145523" y="119068"/>
            <a:chExt cx="8870317" cy="6614903"/>
          </a:xfrm>
        </p:grpSpPr>
        <p:grpSp>
          <p:nvGrpSpPr>
            <p:cNvPr id="5" name="Group 8"/>
            <p:cNvGrpSpPr/>
            <p:nvPr/>
          </p:nvGrpSpPr>
          <p:grpSpPr>
            <a:xfrm>
              <a:off x="145523" y="119068"/>
              <a:ext cx="8870317" cy="6614903"/>
              <a:chOff x="145523" y="119068"/>
              <a:chExt cx="8870317" cy="6614903"/>
            </a:xfrm>
          </p:grpSpPr>
          <p:sp>
            <p:nvSpPr>
              <p:cNvPr id="10" name="Rectangle 9"/>
              <p:cNvSpPr/>
              <p:nvPr/>
            </p:nvSpPr>
            <p:spPr>
              <a:xfrm>
                <a:off x="145523" y="121700"/>
                <a:ext cx="8870316" cy="855743"/>
              </a:xfrm>
              <a:prstGeom prst="rect">
                <a:avLst/>
              </a:prstGeom>
              <a:solidFill>
                <a:srgbClr val="10253F"/>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lumMod val="75000"/>
                    </a:srgbClr>
                  </a:solidFill>
                  <a:latin typeface="Calibri"/>
                </a:endParaRPr>
              </a:p>
            </p:txBody>
          </p:sp>
          <p:sp>
            <p:nvSpPr>
              <p:cNvPr id="11" name="Rectangle 10"/>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grpSp>
        <p:pic>
          <p:nvPicPr>
            <p:cNvPr id="13" name="Picture 12" descr="BraidedSeal.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grpSp>
      <p:sp>
        <p:nvSpPr>
          <p:cNvPr id="7" name="Rectangle 6"/>
          <p:cNvSpPr/>
          <p:nvPr/>
        </p:nvSpPr>
        <p:spPr>
          <a:xfrm>
            <a:off x="1064277" y="164337"/>
            <a:ext cx="7032811" cy="738664"/>
          </a:xfrm>
          <a:prstGeom prst="rect">
            <a:avLst/>
          </a:prstGeom>
        </p:spPr>
        <p:txBody>
          <a:bodyPr wrap="square">
            <a:spAutoFit/>
          </a:bodyPr>
          <a:lstStyle/>
          <a:p>
            <a:pPr algn="ctr"/>
            <a:r>
              <a:rPr lang="en-US" sz="2400" dirty="0">
                <a:solidFill>
                  <a:srgbClr val="FFFFCC"/>
                </a:solidFill>
                <a:latin typeface="Cambria"/>
                <a:cs typeface="Cambria"/>
              </a:rPr>
              <a:t>Veterans Affairs</a:t>
            </a:r>
          </a:p>
          <a:p>
            <a:pPr algn="ctr"/>
            <a:r>
              <a:rPr lang="en-US" dirty="0" smtClean="0">
                <a:solidFill>
                  <a:srgbClr val="FFFFCC"/>
                </a:solidFill>
                <a:latin typeface="Cambria"/>
                <a:cs typeface="Cambria"/>
              </a:rPr>
              <a:t>FY25 </a:t>
            </a:r>
            <a:r>
              <a:rPr lang="en-US" dirty="0">
                <a:solidFill>
                  <a:srgbClr val="FFFFCC"/>
                </a:solidFill>
                <a:latin typeface="Cambria"/>
                <a:cs typeface="Cambria"/>
              </a:rPr>
              <a:t>Recommended Total Authorized Positions by Agency</a:t>
            </a:r>
          </a:p>
        </p:txBody>
      </p:sp>
      <p:sp>
        <p:nvSpPr>
          <p:cNvPr id="8" name="Slide Number Placeholder 1"/>
          <p:cNvSpPr txBox="1">
            <a:spLocks/>
          </p:cNvSpPr>
          <p:nvPr/>
        </p:nvSpPr>
        <p:spPr>
          <a:xfrm>
            <a:off x="8601146" y="6490954"/>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a:solidFill>
                  <a:srgbClr val="4F81BD"/>
                </a:solidFill>
                <a:latin typeface="Bernard MT Condensed"/>
                <a:cs typeface="Bernard MT Condensed"/>
              </a:rPr>
              <a:pPr/>
              <a:t>20</a:t>
            </a:fld>
            <a:endParaRPr lang="en-US" sz="1000" i="1" dirty="0">
              <a:solidFill>
                <a:srgbClr val="4F81BD"/>
              </a:solidFill>
              <a:latin typeface="Bernard MT Condensed"/>
              <a:cs typeface="Bernard MT Condensed"/>
            </a:endParaRPr>
          </a:p>
        </p:txBody>
      </p:sp>
      <p:graphicFrame>
        <p:nvGraphicFramePr>
          <p:cNvPr id="6" name="Chart 5"/>
          <p:cNvGraphicFramePr/>
          <p:nvPr>
            <p:extLst>
              <p:ext uri="{D42A27DB-BD31-4B8C-83A1-F6EECF244321}">
                <p14:modId xmlns:p14="http://schemas.microsoft.com/office/powerpoint/2010/main" val="1097209950"/>
              </p:ext>
            </p:extLst>
          </p:nvPr>
        </p:nvGraphicFramePr>
        <p:xfrm>
          <a:off x="990603" y="1143002"/>
          <a:ext cx="7238999" cy="38280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119332704"/>
              </p:ext>
            </p:extLst>
          </p:nvPr>
        </p:nvGraphicFramePr>
        <p:xfrm>
          <a:off x="5482662" y="4929621"/>
          <a:ext cx="3179763" cy="1470025"/>
        </p:xfrm>
        <a:graphic>
          <a:graphicData uri="http://schemas.openxmlformats.org/presentationml/2006/ole">
            <mc:AlternateContent xmlns:mc="http://schemas.openxmlformats.org/markup-compatibility/2006">
              <mc:Choice xmlns:v="urn:schemas-microsoft-com:vml" Requires="v">
                <p:oleObj spid="_x0000_s5666" name="Worksheet" r:id="rId5" imgW="3171771" imgH="1447826" progId="Excel.Sheet.12">
                  <p:embed/>
                </p:oleObj>
              </mc:Choice>
              <mc:Fallback>
                <p:oleObj name="Worksheet" r:id="rId5" imgW="3171771" imgH="1447826" progId="Excel.Sheet.12">
                  <p:embed/>
                  <p:pic>
                    <p:nvPicPr>
                      <p:cNvPr id="3" name="Object 2"/>
                      <p:cNvPicPr>
                        <a:picLocks noChangeAspect="1" noChangeArrowheads="1"/>
                      </p:cNvPicPr>
                      <p:nvPr/>
                    </p:nvPicPr>
                    <p:blipFill>
                      <a:blip r:embed="rId6"/>
                      <a:srcRect/>
                      <a:stretch>
                        <a:fillRect/>
                      </a:stretch>
                    </p:blipFill>
                    <p:spPr bwMode="auto">
                      <a:xfrm>
                        <a:off x="5482662" y="4929621"/>
                        <a:ext cx="3179763" cy="1470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52243400"/>
              </p:ext>
            </p:extLst>
          </p:nvPr>
        </p:nvGraphicFramePr>
        <p:xfrm>
          <a:off x="557780" y="4955022"/>
          <a:ext cx="2657475" cy="1419225"/>
        </p:xfrm>
        <a:graphic>
          <a:graphicData uri="http://schemas.openxmlformats.org/presentationml/2006/ole">
            <mc:AlternateContent xmlns:mc="http://schemas.openxmlformats.org/markup-compatibility/2006">
              <mc:Choice xmlns:v="urn:schemas-microsoft-com:vml" Requires="v">
                <p:oleObj spid="_x0000_s5667" name="Worksheet" r:id="rId7" imgW="2657486" imgH="1419328" progId="Excel.Sheet.12">
                  <p:embed/>
                </p:oleObj>
              </mc:Choice>
              <mc:Fallback>
                <p:oleObj name="Worksheet" r:id="rId7" imgW="2657486" imgH="1419328" progId="Excel.Sheet.12">
                  <p:embed/>
                  <p:pic>
                    <p:nvPicPr>
                      <p:cNvPr id="4" name="Object 3"/>
                      <p:cNvPicPr>
                        <a:picLocks noChangeAspect="1" noChangeArrowheads="1"/>
                      </p:cNvPicPr>
                      <p:nvPr/>
                    </p:nvPicPr>
                    <p:blipFill>
                      <a:blip r:embed="rId8"/>
                      <a:srcRect/>
                      <a:stretch>
                        <a:fillRect/>
                      </a:stretch>
                    </p:blipFill>
                    <p:spPr bwMode="auto">
                      <a:xfrm>
                        <a:off x="557780" y="4955022"/>
                        <a:ext cx="2657475" cy="1419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08594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45523" y="119068"/>
            <a:ext cx="8870317" cy="6614903"/>
            <a:chOff x="145523" y="119068"/>
            <a:chExt cx="8870317" cy="6614903"/>
          </a:xfrm>
        </p:grpSpPr>
        <p:sp>
          <p:nvSpPr>
            <p:cNvPr id="17" name="Rectangle 16"/>
            <p:cNvSpPr/>
            <p:nvPr/>
          </p:nvSpPr>
          <p:spPr>
            <a:xfrm>
              <a:off x="145523" y="121700"/>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8" name="Rectangle 17"/>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4" name="Picture 13" descr="BraidedSeal.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sp>
        <p:nvSpPr>
          <p:cNvPr id="3" name="Rectangle 2"/>
          <p:cNvSpPr/>
          <p:nvPr/>
        </p:nvSpPr>
        <p:spPr>
          <a:xfrm>
            <a:off x="1010928" y="160228"/>
            <a:ext cx="7139507" cy="769441"/>
          </a:xfrm>
          <a:prstGeom prst="rect">
            <a:avLst/>
          </a:prstGeom>
        </p:spPr>
        <p:txBody>
          <a:bodyPr wrap="square">
            <a:spAutoFit/>
          </a:bodyPr>
          <a:lstStyle/>
          <a:p>
            <a:pPr algn="ctr"/>
            <a:r>
              <a:rPr lang="en-US" sz="2400" dirty="0" smtClean="0">
                <a:solidFill>
                  <a:srgbClr val="FFFFCC"/>
                </a:solidFill>
                <a:latin typeface="Cambria"/>
                <a:cs typeface="Cambria"/>
              </a:rPr>
              <a:t>Veterans Affairs</a:t>
            </a:r>
          </a:p>
          <a:p>
            <a:pPr algn="ctr"/>
            <a:r>
              <a:rPr lang="en-US" sz="2000" dirty="0" smtClean="0">
                <a:solidFill>
                  <a:srgbClr val="FFFFCC"/>
                </a:solidFill>
                <a:latin typeface="Cambria"/>
                <a:cs typeface="Cambria"/>
              </a:rPr>
              <a:t>FY25 Discretionary/Non-Discretionary Comparison</a:t>
            </a:r>
            <a:endParaRPr lang="en-US" sz="2000" dirty="0">
              <a:solidFill>
                <a:srgbClr val="FFFFCC"/>
              </a:solidFill>
              <a:latin typeface="Cambria"/>
              <a:cs typeface="Cambria"/>
            </a:endParaRPr>
          </a:p>
        </p:txBody>
      </p:sp>
      <p:sp>
        <p:nvSpPr>
          <p:cNvPr id="9" name="Slide Number Placeholder 1"/>
          <p:cNvSpPr txBox="1">
            <a:spLocks/>
          </p:cNvSpPr>
          <p:nvPr/>
        </p:nvSpPr>
        <p:spPr>
          <a:xfrm>
            <a:off x="8601143" y="6490951"/>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smtClean="0">
                <a:solidFill>
                  <a:schemeClr val="accent1"/>
                </a:solidFill>
                <a:latin typeface="Bernard MT Condensed"/>
                <a:cs typeface="Bernard MT Condensed"/>
              </a:rPr>
              <a:pPr/>
              <a:t>21</a:t>
            </a:fld>
            <a:endParaRPr lang="en-US" sz="1000" i="1" dirty="0">
              <a:solidFill>
                <a:schemeClr val="accent1"/>
              </a:solidFill>
              <a:latin typeface="Bernard MT Condensed"/>
              <a:cs typeface="Bernard MT Condensed"/>
            </a:endParaRPr>
          </a:p>
        </p:txBody>
      </p:sp>
      <p:graphicFrame>
        <p:nvGraphicFramePr>
          <p:cNvPr id="12" name="Diagram 11"/>
          <p:cNvGraphicFramePr/>
          <p:nvPr>
            <p:extLst>
              <p:ext uri="{D42A27DB-BD31-4B8C-83A1-F6EECF244321}">
                <p14:modId xmlns:p14="http://schemas.microsoft.com/office/powerpoint/2010/main" val="1750296846"/>
              </p:ext>
            </p:extLst>
          </p:nvPr>
        </p:nvGraphicFramePr>
        <p:xfrm>
          <a:off x="236806" y="1460208"/>
          <a:ext cx="2753040" cy="30032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9" name="Diagram 18"/>
          <p:cNvGraphicFramePr/>
          <p:nvPr>
            <p:extLst>
              <p:ext uri="{D42A27DB-BD31-4B8C-83A1-F6EECF244321}">
                <p14:modId xmlns:p14="http://schemas.microsoft.com/office/powerpoint/2010/main" val="818679192"/>
              </p:ext>
            </p:extLst>
          </p:nvPr>
        </p:nvGraphicFramePr>
        <p:xfrm>
          <a:off x="5992920" y="1460208"/>
          <a:ext cx="2950157" cy="300321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1" name="Picture 10" descr="BraidedSeal.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graphicFrame>
        <p:nvGraphicFramePr>
          <p:cNvPr id="2" name="Chart 1"/>
          <p:cNvGraphicFramePr/>
          <p:nvPr>
            <p:extLst>
              <p:ext uri="{D42A27DB-BD31-4B8C-83A1-F6EECF244321}">
                <p14:modId xmlns:p14="http://schemas.microsoft.com/office/powerpoint/2010/main" val="970062544"/>
              </p:ext>
            </p:extLst>
          </p:nvPr>
        </p:nvGraphicFramePr>
        <p:xfrm>
          <a:off x="3052684" y="1687535"/>
          <a:ext cx="3055993" cy="2484053"/>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03267429"/>
              </p:ext>
            </p:extLst>
          </p:nvPr>
        </p:nvGraphicFramePr>
        <p:xfrm>
          <a:off x="375689" y="4920466"/>
          <a:ext cx="3870325" cy="1339850"/>
        </p:xfrm>
        <a:graphic>
          <a:graphicData uri="http://schemas.openxmlformats.org/presentationml/2006/ole">
            <mc:AlternateContent xmlns:mc="http://schemas.openxmlformats.org/markup-compatibility/2006">
              <mc:Choice xmlns:v="urn:schemas-microsoft-com:vml" Requires="v">
                <p:oleObj spid="_x0000_s18806" name="Worksheet" r:id="rId16" imgW="4695886" imgH="1638274" progId="Excel.Sheet.12">
                  <p:embed/>
                </p:oleObj>
              </mc:Choice>
              <mc:Fallback>
                <p:oleObj name="Worksheet" r:id="rId16" imgW="4695886" imgH="1638274" progId="Excel.Sheet.12">
                  <p:embed/>
                  <p:pic>
                    <p:nvPicPr>
                      <p:cNvPr id="7" name="Object 6"/>
                      <p:cNvPicPr>
                        <a:picLocks noChangeAspect="1" noChangeArrowheads="1"/>
                      </p:cNvPicPr>
                      <p:nvPr/>
                    </p:nvPicPr>
                    <p:blipFill>
                      <a:blip r:embed="rId17"/>
                      <a:srcRect/>
                      <a:stretch>
                        <a:fillRect/>
                      </a:stretch>
                    </p:blipFill>
                    <p:spPr bwMode="auto">
                      <a:xfrm>
                        <a:off x="375689" y="4920466"/>
                        <a:ext cx="3870325" cy="1339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65346883"/>
              </p:ext>
            </p:extLst>
          </p:nvPr>
        </p:nvGraphicFramePr>
        <p:xfrm>
          <a:off x="4933404" y="4920466"/>
          <a:ext cx="3875087" cy="1435100"/>
        </p:xfrm>
        <a:graphic>
          <a:graphicData uri="http://schemas.openxmlformats.org/presentationml/2006/ole">
            <mc:AlternateContent xmlns:mc="http://schemas.openxmlformats.org/markup-compatibility/2006">
              <mc:Choice xmlns:v="urn:schemas-microsoft-com:vml" Requires="v">
                <p:oleObj spid="_x0000_s18807" name="Worksheet" r:id="rId18" imgW="4400572" imgH="1638274" progId="Excel.Sheet.12">
                  <p:embed/>
                </p:oleObj>
              </mc:Choice>
              <mc:Fallback>
                <p:oleObj name="Worksheet" r:id="rId18" imgW="4400572" imgH="1638274" progId="Excel.Sheet.12">
                  <p:embed/>
                  <p:pic>
                    <p:nvPicPr>
                      <p:cNvPr id="8" name="Object 7"/>
                      <p:cNvPicPr>
                        <a:picLocks noChangeAspect="1" noChangeArrowheads="1"/>
                      </p:cNvPicPr>
                      <p:nvPr/>
                    </p:nvPicPr>
                    <p:blipFill>
                      <a:blip r:embed="rId19"/>
                      <a:srcRect/>
                      <a:stretch>
                        <a:fillRect/>
                      </a:stretch>
                    </p:blipFill>
                    <p:spPr bwMode="auto">
                      <a:xfrm>
                        <a:off x="4933404" y="4920466"/>
                        <a:ext cx="3875087" cy="143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7522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a:extLst>
              <a:ext uri="{FF2B5EF4-FFF2-40B4-BE49-F238E27FC236}">
                <a16:creationId xmlns:a16="http://schemas.microsoft.com/office/drawing/2014/main" id="{D436D1BC-C62E-0547-8CFE-497BA367AB1B}"/>
              </a:ext>
            </a:extLst>
          </p:cNvPr>
          <p:cNvGraphicFramePr>
            <a:graphicFrameLocks noChangeAspect="1"/>
          </p:cNvGraphicFramePr>
          <p:nvPr>
            <p:extLst>
              <p:ext uri="{D42A27DB-BD31-4B8C-83A1-F6EECF244321}">
                <p14:modId xmlns:p14="http://schemas.microsoft.com/office/powerpoint/2010/main" val="3096484005"/>
              </p:ext>
            </p:extLst>
          </p:nvPr>
        </p:nvGraphicFramePr>
        <p:xfrm>
          <a:off x="4362450" y="4818063"/>
          <a:ext cx="4473575" cy="1811337"/>
        </p:xfrm>
        <a:graphic>
          <a:graphicData uri="http://schemas.openxmlformats.org/presentationml/2006/ole">
            <mc:AlternateContent xmlns:mc="http://schemas.openxmlformats.org/markup-compatibility/2006">
              <mc:Choice xmlns:v="urn:schemas-microsoft-com:vml" Requires="v">
                <p:oleObj spid="_x0000_s24726" name="Worksheet" r:id="rId4" imgW="5762629" imgH="2200236" progId="Excel.Sheet.12">
                  <p:embed/>
                </p:oleObj>
              </mc:Choice>
              <mc:Fallback>
                <p:oleObj name="Worksheet" r:id="rId4" imgW="5762629" imgH="2200236" progId="Excel.Sheet.12">
                  <p:embed/>
                  <p:pic>
                    <p:nvPicPr>
                      <p:cNvPr id="15" name="Object 14">
                        <a:extLst>
                          <a:ext uri="{FF2B5EF4-FFF2-40B4-BE49-F238E27FC236}">
                            <a16:creationId xmlns:a16="http://schemas.microsoft.com/office/drawing/2014/main" id="{D436D1BC-C62E-0547-8CFE-497BA367AB1B}"/>
                          </a:ext>
                        </a:extLst>
                      </p:cNvPr>
                      <p:cNvPicPr/>
                      <p:nvPr/>
                    </p:nvPicPr>
                    <p:blipFill>
                      <a:blip r:embed="rId5"/>
                      <a:stretch>
                        <a:fillRect/>
                      </a:stretch>
                    </p:blipFill>
                    <p:spPr>
                      <a:xfrm>
                        <a:off x="4362450" y="4818063"/>
                        <a:ext cx="4473575" cy="1811337"/>
                      </a:xfrm>
                      <a:prstGeom prst="rect">
                        <a:avLst/>
                      </a:prstGeom>
                    </p:spPr>
                  </p:pic>
                </p:oleObj>
              </mc:Fallback>
            </mc:AlternateContent>
          </a:graphicData>
        </a:graphic>
      </p:graphicFrame>
      <p:graphicFrame>
        <p:nvGraphicFramePr>
          <p:cNvPr id="4" name="Chart 3">
            <a:extLst>
              <a:ext uri="{FF2B5EF4-FFF2-40B4-BE49-F238E27FC236}">
                <a16:creationId xmlns:a16="http://schemas.microsoft.com/office/drawing/2014/main" id="{8A4ACA09-C7F7-3143-802F-136170F8E41C}"/>
              </a:ext>
            </a:extLst>
          </p:cNvPr>
          <p:cNvGraphicFramePr/>
          <p:nvPr>
            <p:extLst>
              <p:ext uri="{D42A27DB-BD31-4B8C-83A1-F6EECF244321}">
                <p14:modId xmlns:p14="http://schemas.microsoft.com/office/powerpoint/2010/main" val="4096088626"/>
              </p:ext>
            </p:extLst>
          </p:nvPr>
        </p:nvGraphicFramePr>
        <p:xfrm>
          <a:off x="170922" y="1319227"/>
          <a:ext cx="8748546" cy="3434260"/>
        </p:xfrm>
        <a:graphic>
          <a:graphicData uri="http://schemas.openxmlformats.org/drawingml/2006/chart">
            <c:chart xmlns:c="http://schemas.openxmlformats.org/drawingml/2006/chart" xmlns:r="http://schemas.openxmlformats.org/officeDocument/2006/relationships" r:id="rId6"/>
          </a:graphicData>
        </a:graphic>
      </p:graphicFrame>
      <p:grpSp>
        <p:nvGrpSpPr>
          <p:cNvPr id="7" name="Group 6">
            <a:extLst>
              <a:ext uri="{FF2B5EF4-FFF2-40B4-BE49-F238E27FC236}">
                <a16:creationId xmlns:a16="http://schemas.microsoft.com/office/drawing/2014/main" id="{3F5686FE-2453-2C49-82F4-D23AC4A161C7}"/>
              </a:ext>
            </a:extLst>
          </p:cNvPr>
          <p:cNvGrpSpPr/>
          <p:nvPr/>
        </p:nvGrpSpPr>
        <p:grpSpPr>
          <a:xfrm>
            <a:off x="145523" y="142672"/>
            <a:ext cx="8870317" cy="6614903"/>
            <a:chOff x="145523" y="119068"/>
            <a:chExt cx="8870317" cy="6614903"/>
          </a:xfrm>
          <a:solidFill>
            <a:srgbClr val="FFFF00"/>
          </a:solidFill>
        </p:grpSpPr>
        <p:sp>
          <p:nvSpPr>
            <p:cNvPr id="8" name="Rectangle 7">
              <a:extLst>
                <a:ext uri="{FF2B5EF4-FFF2-40B4-BE49-F238E27FC236}">
                  <a16:creationId xmlns:a16="http://schemas.microsoft.com/office/drawing/2014/main" id="{C7A91C31-7423-5348-9121-CBAB44F7657E}"/>
                </a:ext>
              </a:extLst>
            </p:cNvPr>
            <p:cNvSpPr/>
            <p:nvPr/>
          </p:nvSpPr>
          <p:spPr>
            <a:xfrm>
              <a:off x="145523" y="121700"/>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9" name="Rectangle 8">
              <a:extLst>
                <a:ext uri="{FF2B5EF4-FFF2-40B4-BE49-F238E27FC236}">
                  <a16:creationId xmlns:a16="http://schemas.microsoft.com/office/drawing/2014/main" id="{D604FC35-96E5-1E48-BCB4-DD91851E4D0C}"/>
                </a:ext>
              </a:extLst>
            </p:cNvPr>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id="{323766CB-017D-1E49-8ED3-D9A40655054F}"/>
              </a:ext>
            </a:extLst>
          </p:cNvPr>
          <p:cNvSpPr/>
          <p:nvPr/>
        </p:nvSpPr>
        <p:spPr>
          <a:xfrm>
            <a:off x="1010928" y="160228"/>
            <a:ext cx="7139507" cy="769441"/>
          </a:xfrm>
          <a:prstGeom prst="rect">
            <a:avLst/>
          </a:prstGeom>
        </p:spPr>
        <p:txBody>
          <a:bodyPr wrap="square">
            <a:spAutoFit/>
          </a:bodyPr>
          <a:lstStyle/>
          <a:p>
            <a:pPr algn="ctr"/>
            <a:r>
              <a:rPr lang="en-US" sz="2400" dirty="0" smtClean="0">
                <a:solidFill>
                  <a:srgbClr val="FFFFCC"/>
                </a:solidFill>
                <a:latin typeface="Cambria"/>
                <a:cs typeface="Cambria"/>
              </a:rPr>
              <a:t>03-Veterans Affairs</a:t>
            </a:r>
            <a:endParaRPr lang="en-US" sz="2400" dirty="0">
              <a:solidFill>
                <a:srgbClr val="FFFFCC"/>
              </a:solidFill>
              <a:latin typeface="Cambria"/>
              <a:cs typeface="Cambria"/>
            </a:endParaRPr>
          </a:p>
          <a:p>
            <a:pPr algn="ctr"/>
            <a:r>
              <a:rPr lang="en-US" sz="2000" dirty="0">
                <a:solidFill>
                  <a:srgbClr val="FFFFCC"/>
                </a:solidFill>
                <a:latin typeface="Cambria"/>
                <a:cs typeface="Cambria"/>
              </a:rPr>
              <a:t>Enacted &amp; FYE Budget vs. Actual Expenditures </a:t>
            </a:r>
            <a:r>
              <a:rPr lang="en-US" sz="2000" dirty="0" smtClean="0">
                <a:solidFill>
                  <a:srgbClr val="FFFFCC"/>
                </a:solidFill>
                <a:latin typeface="Cambria"/>
                <a:cs typeface="Cambria"/>
              </a:rPr>
              <a:t>FY20 </a:t>
            </a:r>
            <a:r>
              <a:rPr lang="en-US" sz="2000" dirty="0">
                <a:solidFill>
                  <a:srgbClr val="FFFFCC"/>
                </a:solidFill>
                <a:latin typeface="Cambria"/>
                <a:cs typeface="Cambria"/>
              </a:rPr>
              <a:t>to </a:t>
            </a:r>
            <a:r>
              <a:rPr lang="en-US" sz="2000" dirty="0" smtClean="0">
                <a:solidFill>
                  <a:srgbClr val="FFFFCC"/>
                </a:solidFill>
                <a:latin typeface="Cambria"/>
                <a:cs typeface="Cambria"/>
              </a:rPr>
              <a:t>FY23</a:t>
            </a:r>
            <a:endParaRPr lang="en-US" sz="2000" dirty="0">
              <a:solidFill>
                <a:srgbClr val="FFFFCC"/>
              </a:solidFill>
              <a:latin typeface="Cambria"/>
              <a:cs typeface="Cambria"/>
            </a:endParaRPr>
          </a:p>
        </p:txBody>
      </p:sp>
      <p:pic>
        <p:nvPicPr>
          <p:cNvPr id="11" name="Picture 10" descr="BraidedSeal.gif">
            <a:extLst>
              <a:ext uri="{FF2B5EF4-FFF2-40B4-BE49-F238E27FC236}">
                <a16:creationId xmlns:a16="http://schemas.microsoft.com/office/drawing/2014/main" id="{710EDF22-545E-CB44-9D66-EF948ADDBC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sp>
        <p:nvSpPr>
          <p:cNvPr id="12" name="Slide Number Placeholder 1">
            <a:extLst>
              <a:ext uri="{FF2B5EF4-FFF2-40B4-BE49-F238E27FC236}">
                <a16:creationId xmlns:a16="http://schemas.microsoft.com/office/drawing/2014/main" id="{FB14BEE7-60A1-824C-9373-AB0BC5CE820B}"/>
              </a:ext>
            </a:extLst>
          </p:cNvPr>
          <p:cNvSpPr txBox="1">
            <a:spLocks/>
          </p:cNvSpPr>
          <p:nvPr/>
        </p:nvSpPr>
        <p:spPr>
          <a:xfrm>
            <a:off x="8601143" y="6464559"/>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800" i="1" smtClean="0">
                <a:solidFill>
                  <a:schemeClr val="accent1"/>
                </a:solidFill>
                <a:latin typeface="Bernard MT Condensed"/>
                <a:cs typeface="Bernard MT Condensed"/>
              </a:rPr>
              <a:pPr/>
              <a:t>22</a:t>
            </a:fld>
            <a:endParaRPr lang="en-US" sz="800" i="1" dirty="0">
              <a:solidFill>
                <a:schemeClr val="accent1"/>
              </a:solidFill>
              <a:latin typeface="Bernard MT Condensed"/>
              <a:cs typeface="Bernard MT Condensed"/>
            </a:endParaRPr>
          </a:p>
        </p:txBody>
      </p:sp>
      <p:sp>
        <p:nvSpPr>
          <p:cNvPr id="3" name="TextBox 2">
            <a:extLst>
              <a:ext uri="{FF2B5EF4-FFF2-40B4-BE49-F238E27FC236}">
                <a16:creationId xmlns:a16="http://schemas.microsoft.com/office/drawing/2014/main" id="{10665FEC-A4F8-984C-83AD-997CCAA7D7F9}"/>
              </a:ext>
            </a:extLst>
          </p:cNvPr>
          <p:cNvSpPr txBox="1"/>
          <p:nvPr/>
        </p:nvSpPr>
        <p:spPr>
          <a:xfrm>
            <a:off x="679768" y="1032919"/>
            <a:ext cx="7921375" cy="230832"/>
          </a:xfrm>
          <a:prstGeom prst="rect">
            <a:avLst/>
          </a:prstGeom>
          <a:solidFill>
            <a:schemeClr val="bg1">
              <a:lumMod val="85000"/>
            </a:schemeClr>
          </a:solidFill>
          <a:ln>
            <a:solidFill>
              <a:schemeClr val="accent6">
                <a:lumMod val="75000"/>
              </a:schemeClr>
            </a:solidFill>
          </a:ln>
        </p:spPr>
        <p:txBody>
          <a:bodyPr wrap="square" rtlCol="0">
            <a:spAutoFit/>
          </a:bodyPr>
          <a:lstStyle/>
          <a:p>
            <a:pPr algn="ctr"/>
            <a:r>
              <a:rPr lang="en-US" sz="900" b="1" i="1" dirty="0">
                <a:latin typeface="Cambria" panose="02040503050406030204" pitchFamily="18" charset="0"/>
              </a:rPr>
              <a:t>FYE Budget = “Fiscal Year End” Budget </a:t>
            </a:r>
            <a:r>
              <a:rPr lang="en-US" sz="900" i="1" dirty="0">
                <a:latin typeface="Cambria" panose="02040503050406030204" pitchFamily="18" charset="0"/>
              </a:rPr>
              <a:t>includes all in-house and regular BA-7s through June 30 of the fiscal year. For </a:t>
            </a:r>
            <a:r>
              <a:rPr lang="en-US" sz="900" i="1" dirty="0" smtClean="0">
                <a:latin typeface="Cambria" panose="02040503050406030204" pitchFamily="18" charset="0"/>
              </a:rPr>
              <a:t>FY24, </a:t>
            </a:r>
            <a:r>
              <a:rPr lang="en-US" sz="900" i="1" dirty="0">
                <a:latin typeface="Cambria" panose="02040503050406030204" pitchFamily="18" charset="0"/>
              </a:rPr>
              <a:t>it is as of January.</a:t>
            </a:r>
          </a:p>
        </p:txBody>
      </p:sp>
      <p:sp>
        <p:nvSpPr>
          <p:cNvPr id="16" name="TextBox 15">
            <a:extLst>
              <a:ext uri="{FF2B5EF4-FFF2-40B4-BE49-F238E27FC236}">
                <a16:creationId xmlns:a16="http://schemas.microsoft.com/office/drawing/2014/main" id="{A2F5674B-5F7D-EB48-858D-AB545E56D2CC}"/>
              </a:ext>
            </a:extLst>
          </p:cNvPr>
          <p:cNvSpPr txBox="1"/>
          <p:nvPr/>
        </p:nvSpPr>
        <p:spPr>
          <a:xfrm>
            <a:off x="267531" y="1930827"/>
            <a:ext cx="1581817" cy="646331"/>
          </a:xfrm>
          <a:prstGeom prst="rect">
            <a:avLst/>
          </a:prstGeom>
          <a:solidFill>
            <a:srgbClr val="002060"/>
          </a:solidFill>
          <a:ln>
            <a:solidFill>
              <a:schemeClr val="tx1"/>
            </a:solidFill>
          </a:ln>
        </p:spPr>
        <p:txBody>
          <a:bodyPr wrap="square" rtlCol="0">
            <a:spAutoFit/>
          </a:bodyPr>
          <a:lstStyle/>
          <a:p>
            <a:pPr algn="ctr"/>
            <a:r>
              <a:rPr lang="en-US" sz="1200" dirty="0" smtClean="0">
                <a:solidFill>
                  <a:schemeClr val="bg1"/>
                </a:solidFill>
                <a:latin typeface="Cambria" panose="02040503050406030204" pitchFamily="18" charset="0"/>
              </a:rPr>
              <a:t>FY24 </a:t>
            </a:r>
            <a:r>
              <a:rPr lang="en-US" sz="1200" dirty="0">
                <a:solidFill>
                  <a:schemeClr val="bg1"/>
                </a:solidFill>
                <a:latin typeface="Cambria" panose="02040503050406030204" pitchFamily="18" charset="0"/>
              </a:rPr>
              <a:t>Known Supplemental Needs: </a:t>
            </a:r>
          </a:p>
          <a:p>
            <a:pPr algn="ctr"/>
            <a:r>
              <a:rPr lang="en-US" sz="1200" dirty="0" smtClean="0">
                <a:solidFill>
                  <a:schemeClr val="bg1"/>
                </a:solidFill>
                <a:latin typeface="Cambria" panose="02040503050406030204" pitchFamily="18" charset="0"/>
              </a:rPr>
              <a:t>$0</a:t>
            </a:r>
            <a:endParaRPr lang="en-US" sz="1200" dirty="0">
              <a:solidFill>
                <a:schemeClr val="bg1"/>
              </a:solidFill>
              <a:latin typeface="Cambria" panose="02040503050406030204" pitchFamily="18" charset="0"/>
            </a:endParaRPr>
          </a:p>
        </p:txBody>
      </p:sp>
      <p:sp>
        <p:nvSpPr>
          <p:cNvPr id="22" name="TextBox 21">
            <a:extLst>
              <a:ext uri="{FF2B5EF4-FFF2-40B4-BE49-F238E27FC236}">
                <a16:creationId xmlns:a16="http://schemas.microsoft.com/office/drawing/2014/main" id="{C9592DF2-08DF-2D42-A8B3-9F0927348DD1}"/>
              </a:ext>
            </a:extLst>
          </p:cNvPr>
          <p:cNvSpPr txBox="1"/>
          <p:nvPr/>
        </p:nvSpPr>
        <p:spPr>
          <a:xfrm>
            <a:off x="267531" y="2863729"/>
            <a:ext cx="1581817" cy="646331"/>
          </a:xfrm>
          <a:prstGeom prst="rect">
            <a:avLst/>
          </a:prstGeom>
          <a:solidFill>
            <a:srgbClr val="002060"/>
          </a:solidFill>
          <a:ln>
            <a:solidFill>
              <a:schemeClr val="tx1"/>
            </a:solidFill>
          </a:ln>
        </p:spPr>
        <p:txBody>
          <a:bodyPr wrap="square" rtlCol="0">
            <a:spAutoFit/>
          </a:bodyPr>
          <a:lstStyle/>
          <a:p>
            <a:pPr algn="ctr"/>
            <a:r>
              <a:rPr lang="en-US" sz="1200" dirty="0" smtClean="0">
                <a:solidFill>
                  <a:schemeClr val="bg1"/>
                </a:solidFill>
                <a:latin typeface="Cambria" panose="02040503050406030204" pitchFamily="18" charset="0"/>
              </a:rPr>
              <a:t>FY24 </a:t>
            </a:r>
            <a:r>
              <a:rPr lang="en-US" sz="1200" dirty="0">
                <a:solidFill>
                  <a:schemeClr val="bg1"/>
                </a:solidFill>
                <a:latin typeface="Cambria" panose="02040503050406030204" pitchFamily="18" charset="0"/>
              </a:rPr>
              <a:t>General Fund Reversions: </a:t>
            </a:r>
          </a:p>
          <a:p>
            <a:pPr algn="ctr"/>
            <a:r>
              <a:rPr lang="en-US" sz="1200" dirty="0" smtClean="0">
                <a:solidFill>
                  <a:schemeClr val="bg1"/>
                </a:solidFill>
                <a:latin typeface="Cambria" panose="02040503050406030204" pitchFamily="18" charset="0"/>
              </a:rPr>
              <a:t>$1,002,622</a:t>
            </a:r>
            <a:endParaRPr lang="en-US" sz="1200" dirty="0">
              <a:solidFill>
                <a:schemeClr val="bg1"/>
              </a:solidFill>
              <a:latin typeface="Cambria" panose="02040503050406030204" pitchFamily="18" charset="0"/>
            </a:endParaRPr>
          </a:p>
        </p:txBody>
      </p:sp>
      <p:sp>
        <p:nvSpPr>
          <p:cNvPr id="2" name="TextBox 1"/>
          <p:cNvSpPr txBox="1"/>
          <p:nvPr/>
        </p:nvSpPr>
        <p:spPr>
          <a:xfrm>
            <a:off x="7392252" y="1949507"/>
            <a:ext cx="1105477" cy="553998"/>
          </a:xfrm>
          <a:prstGeom prst="rect">
            <a:avLst/>
          </a:prstGeom>
          <a:noFill/>
        </p:spPr>
        <p:txBody>
          <a:bodyPr wrap="square" rtlCol="0">
            <a:spAutoFit/>
          </a:bodyPr>
          <a:lstStyle/>
          <a:p>
            <a:pPr algn="ctr"/>
            <a:r>
              <a:rPr lang="en-US" sz="1000" dirty="0" smtClean="0">
                <a:latin typeface="Cambria" panose="02040503050406030204" pitchFamily="18" charset="0"/>
                <a:ea typeface="Cambria" panose="02040503050406030204" pitchFamily="18" charset="0"/>
              </a:rPr>
              <a:t>$80.1 m</a:t>
            </a:r>
            <a:r>
              <a:rPr lang="en-US" sz="1000" dirty="0">
                <a:latin typeface="Cambria" panose="02040503050406030204" pitchFamily="18" charset="0"/>
                <a:ea typeface="Cambria" panose="02040503050406030204" pitchFamily="18" charset="0"/>
              </a:rPr>
              <a:t>. = </a:t>
            </a:r>
            <a:r>
              <a:rPr lang="en-US" sz="1000" dirty="0" smtClean="0">
                <a:latin typeface="Cambria" panose="02040503050406030204" pitchFamily="18" charset="0"/>
                <a:ea typeface="Cambria" panose="02040503050406030204" pitchFamily="18" charset="0"/>
              </a:rPr>
              <a:t>FY24 </a:t>
            </a:r>
            <a:r>
              <a:rPr lang="en-US" sz="1000" dirty="0">
                <a:latin typeface="Cambria" panose="02040503050406030204" pitchFamily="18" charset="0"/>
                <a:ea typeface="Cambria" panose="02040503050406030204" pitchFamily="18" charset="0"/>
              </a:rPr>
              <a:t>Adjusted Budget x </a:t>
            </a:r>
            <a:r>
              <a:rPr lang="en-US" sz="1000" dirty="0" smtClean="0">
                <a:latin typeface="Cambria" panose="02040503050406030204" pitchFamily="18" charset="0"/>
                <a:ea typeface="Cambria" panose="02040503050406030204" pitchFamily="18" charset="0"/>
              </a:rPr>
              <a:t>0.916</a:t>
            </a:r>
            <a:endParaRPr lang="en-US" sz="1000" dirty="0">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2A3C67CA-2C18-E848-B5BD-C4E2851663FA}"/>
              </a:ext>
            </a:extLst>
          </p:cNvPr>
          <p:cNvSpPr/>
          <p:nvPr/>
        </p:nvSpPr>
        <p:spPr>
          <a:xfrm flipH="1">
            <a:off x="7317751" y="2101873"/>
            <a:ext cx="49102"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Object 5">
            <a:extLst>
              <a:ext uri="{FF2B5EF4-FFF2-40B4-BE49-F238E27FC236}">
                <a16:creationId xmlns:a16="http://schemas.microsoft.com/office/drawing/2014/main" id="{37732C25-3E8E-904D-AD33-7700D836B7FA}"/>
              </a:ext>
            </a:extLst>
          </p:cNvPr>
          <p:cNvGraphicFramePr>
            <a:graphicFrameLocks noChangeAspect="1"/>
          </p:cNvGraphicFramePr>
          <p:nvPr>
            <p:extLst>
              <p:ext uri="{D42A27DB-BD31-4B8C-83A1-F6EECF244321}">
                <p14:modId xmlns:p14="http://schemas.microsoft.com/office/powerpoint/2010/main" val="1593548219"/>
              </p:ext>
            </p:extLst>
          </p:nvPr>
        </p:nvGraphicFramePr>
        <p:xfrm>
          <a:off x="170921" y="4818063"/>
          <a:ext cx="4108450" cy="1571625"/>
        </p:xfrm>
        <a:graphic>
          <a:graphicData uri="http://schemas.openxmlformats.org/presentationml/2006/ole">
            <mc:AlternateContent xmlns:mc="http://schemas.openxmlformats.org/markup-compatibility/2006">
              <mc:Choice xmlns:v="urn:schemas-microsoft-com:vml" Requires="v">
                <p:oleObj spid="_x0000_s24727" name="Worksheet" r:id="rId8" imgW="5762629" imgH="2200236" progId="Excel.Sheet.12">
                  <p:embed/>
                </p:oleObj>
              </mc:Choice>
              <mc:Fallback>
                <p:oleObj name="Worksheet" r:id="rId8" imgW="5762629" imgH="2200236" progId="Excel.Sheet.12">
                  <p:embed/>
                  <p:pic>
                    <p:nvPicPr>
                      <p:cNvPr id="6" name="Object 5">
                        <a:extLst>
                          <a:ext uri="{FF2B5EF4-FFF2-40B4-BE49-F238E27FC236}">
                            <a16:creationId xmlns:a16="http://schemas.microsoft.com/office/drawing/2014/main" id="{37732C25-3E8E-904D-AD33-7700D836B7FA}"/>
                          </a:ext>
                        </a:extLst>
                      </p:cNvPr>
                      <p:cNvPicPr/>
                      <p:nvPr/>
                    </p:nvPicPr>
                    <p:blipFill>
                      <a:blip r:embed="rId9"/>
                      <a:stretch>
                        <a:fillRect/>
                      </a:stretch>
                    </p:blipFill>
                    <p:spPr>
                      <a:xfrm>
                        <a:off x="170921" y="4818063"/>
                        <a:ext cx="4108450" cy="1571625"/>
                      </a:xfrm>
                      <a:prstGeom prst="rect">
                        <a:avLst/>
                      </a:prstGeom>
                    </p:spPr>
                  </p:pic>
                </p:oleObj>
              </mc:Fallback>
            </mc:AlternateContent>
          </a:graphicData>
        </a:graphic>
      </p:graphicFrame>
    </p:spTree>
    <p:extLst>
      <p:ext uri="{BB962C8B-B14F-4D97-AF65-F5344CB8AC3E}">
        <p14:creationId xmlns:p14="http://schemas.microsoft.com/office/powerpoint/2010/main" val="2500201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5525" y="119071"/>
            <a:ext cx="8870317" cy="6614903"/>
            <a:chOff x="145523" y="119068"/>
            <a:chExt cx="8870317" cy="6614903"/>
          </a:xfrm>
        </p:grpSpPr>
        <p:grpSp>
          <p:nvGrpSpPr>
            <p:cNvPr id="3" name="Group 8"/>
            <p:cNvGrpSpPr/>
            <p:nvPr/>
          </p:nvGrpSpPr>
          <p:grpSpPr>
            <a:xfrm>
              <a:off x="145523" y="119068"/>
              <a:ext cx="8870317" cy="6614903"/>
              <a:chOff x="145523" y="119068"/>
              <a:chExt cx="8870317" cy="6614903"/>
            </a:xfrm>
          </p:grpSpPr>
          <p:sp>
            <p:nvSpPr>
              <p:cNvPr id="10" name="Rectangle 9"/>
              <p:cNvSpPr/>
              <p:nvPr/>
            </p:nvSpPr>
            <p:spPr>
              <a:xfrm>
                <a:off x="145523" y="121700"/>
                <a:ext cx="8870316" cy="855743"/>
              </a:xfrm>
              <a:prstGeom prst="rect">
                <a:avLst/>
              </a:prstGeom>
              <a:solidFill>
                <a:srgbClr val="10253F"/>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lumMod val="75000"/>
                    </a:srgbClr>
                  </a:solidFill>
                  <a:latin typeface="Calibri"/>
                </a:endParaRPr>
              </a:p>
            </p:txBody>
          </p:sp>
          <p:sp>
            <p:nvSpPr>
              <p:cNvPr id="11" name="Rectangle 10"/>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grpSp>
        <p:pic>
          <p:nvPicPr>
            <p:cNvPr id="13" name="Picture 12" descr="BraidedSeal.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grpSp>
      <p:sp>
        <p:nvSpPr>
          <p:cNvPr id="7" name="Rectangle 6"/>
          <p:cNvSpPr/>
          <p:nvPr/>
        </p:nvSpPr>
        <p:spPr>
          <a:xfrm>
            <a:off x="2673854" y="180757"/>
            <a:ext cx="4612770" cy="738664"/>
          </a:xfrm>
          <a:prstGeom prst="rect">
            <a:avLst/>
          </a:prstGeom>
        </p:spPr>
        <p:txBody>
          <a:bodyPr wrap="square">
            <a:spAutoFit/>
          </a:bodyPr>
          <a:lstStyle/>
          <a:p>
            <a:pPr algn="ctr"/>
            <a:r>
              <a:rPr lang="en-US" sz="2400" dirty="0">
                <a:solidFill>
                  <a:srgbClr val="FFFFCC"/>
                </a:solidFill>
                <a:latin typeface="Cambria"/>
                <a:cs typeface="Cambria"/>
              </a:rPr>
              <a:t>Veterans Affairs</a:t>
            </a:r>
          </a:p>
          <a:p>
            <a:pPr algn="ctr"/>
            <a:r>
              <a:rPr lang="en-US" dirty="0">
                <a:solidFill>
                  <a:srgbClr val="FFFFCC"/>
                </a:solidFill>
                <a:latin typeface="Cambria"/>
                <a:cs typeface="Cambria"/>
              </a:rPr>
              <a:t>Program Descriptions</a:t>
            </a:r>
          </a:p>
        </p:txBody>
      </p:sp>
      <p:sp>
        <p:nvSpPr>
          <p:cNvPr id="8" name="Slide Number Placeholder 1"/>
          <p:cNvSpPr txBox="1">
            <a:spLocks/>
          </p:cNvSpPr>
          <p:nvPr/>
        </p:nvSpPr>
        <p:spPr>
          <a:xfrm>
            <a:off x="8601146" y="6490954"/>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a:solidFill>
                  <a:srgbClr val="4F81BD"/>
                </a:solidFill>
                <a:latin typeface="Bernard MT Condensed"/>
                <a:cs typeface="Bernard MT Condensed"/>
              </a:rPr>
              <a:pPr/>
              <a:t>3</a:t>
            </a:fld>
            <a:endParaRPr lang="en-US" sz="1000" i="1" dirty="0">
              <a:solidFill>
                <a:srgbClr val="4F81BD"/>
              </a:solidFill>
              <a:latin typeface="Bernard MT Condensed"/>
              <a:cs typeface="Bernard MT Condensed"/>
            </a:endParaRPr>
          </a:p>
        </p:txBody>
      </p:sp>
      <p:sp>
        <p:nvSpPr>
          <p:cNvPr id="5" name="TextBox 4"/>
          <p:cNvSpPr txBox="1"/>
          <p:nvPr/>
        </p:nvSpPr>
        <p:spPr>
          <a:xfrm>
            <a:off x="259804" y="1073193"/>
            <a:ext cx="8676378" cy="892552"/>
          </a:xfrm>
          <a:prstGeom prst="rect">
            <a:avLst/>
          </a:prstGeom>
          <a:noFill/>
          <a:ln w="38100">
            <a:solidFill>
              <a:schemeClr val="tx2">
                <a:lumMod val="75000"/>
              </a:schemeClr>
            </a:solidFill>
          </a:ln>
        </p:spPr>
        <p:txBody>
          <a:bodyPr wrap="square" rtlCol="0">
            <a:spAutoFit/>
          </a:bodyPr>
          <a:lstStyle/>
          <a:p>
            <a:r>
              <a:rPr lang="en-US" sz="1100" b="1" dirty="0">
                <a:solidFill>
                  <a:prstClr val="black"/>
                </a:solidFill>
                <a:latin typeface="Cambria" pitchFamily="18" charset="0"/>
              </a:rPr>
              <a:t>Administrative </a:t>
            </a:r>
            <a:r>
              <a:rPr lang="en-US" sz="1100" b="1" dirty="0" smtClean="0">
                <a:solidFill>
                  <a:prstClr val="black"/>
                </a:solidFill>
                <a:latin typeface="Cambria" pitchFamily="18" charset="0"/>
              </a:rPr>
              <a:t>Program</a:t>
            </a:r>
            <a:endParaRPr lang="en-US" sz="1100" dirty="0" smtClean="0">
              <a:solidFill>
                <a:prstClr val="black"/>
              </a:solidFill>
              <a:latin typeface="Cambria" pitchFamily="18" charset="0"/>
            </a:endParaRPr>
          </a:p>
          <a:p>
            <a:endParaRPr lang="en-US" sz="1100" dirty="0">
              <a:solidFill>
                <a:prstClr val="black"/>
              </a:solidFill>
              <a:latin typeface="Cambria" pitchFamily="18" charset="0"/>
            </a:endParaRPr>
          </a:p>
          <a:p>
            <a:r>
              <a:rPr lang="en-US" sz="1000" i="1" dirty="0" smtClean="0">
                <a:solidFill>
                  <a:prstClr val="black"/>
                </a:solidFill>
                <a:latin typeface="Cambria" pitchFamily="18" charset="0"/>
              </a:rPr>
              <a:t>Provides </a:t>
            </a:r>
            <a:r>
              <a:rPr lang="en-US" sz="1000" i="1" dirty="0">
                <a:solidFill>
                  <a:prstClr val="black"/>
                </a:solidFill>
                <a:latin typeface="Cambria" pitchFamily="18" charset="0"/>
              </a:rPr>
              <a:t>the service programs of the Department, as well as the Louisiana Veterans Home, Northeast Louisiana Veterans Home, Northwest Louisiana Veterans Home, Southwest Louisiana Veterans Home, and Southeast Louisiana Veterans Home with administrative and support personnel, assistance, and training necessary to carry out the efficient operation of the activities</a:t>
            </a:r>
            <a:r>
              <a:rPr lang="en-US" sz="1000" i="1" dirty="0" smtClean="0">
                <a:solidFill>
                  <a:prstClr val="black"/>
                </a:solidFill>
                <a:latin typeface="Cambria" pitchFamily="18" charset="0"/>
              </a:rPr>
              <a:t>.</a:t>
            </a:r>
            <a:endParaRPr lang="en-US" sz="1000" i="1" dirty="0"/>
          </a:p>
        </p:txBody>
      </p:sp>
      <p:sp>
        <p:nvSpPr>
          <p:cNvPr id="14" name="TextBox 13"/>
          <p:cNvSpPr txBox="1"/>
          <p:nvPr/>
        </p:nvSpPr>
        <p:spPr>
          <a:xfrm>
            <a:off x="259804" y="3539160"/>
            <a:ext cx="8676378" cy="892552"/>
          </a:xfrm>
          <a:prstGeom prst="rect">
            <a:avLst/>
          </a:prstGeom>
          <a:noFill/>
          <a:ln w="38100">
            <a:solidFill>
              <a:schemeClr val="tx2">
                <a:lumMod val="75000"/>
              </a:schemeClr>
            </a:solidFill>
          </a:ln>
        </p:spPr>
        <p:txBody>
          <a:bodyPr wrap="square" rtlCol="0">
            <a:spAutoFit/>
          </a:bodyPr>
          <a:lstStyle/>
          <a:p>
            <a:r>
              <a:rPr lang="en-US" sz="1100" b="1" dirty="0">
                <a:solidFill>
                  <a:prstClr val="black"/>
                </a:solidFill>
                <a:latin typeface="Cambria" pitchFamily="18" charset="0"/>
              </a:rPr>
              <a:t>State Approval </a:t>
            </a:r>
            <a:r>
              <a:rPr lang="en-US" sz="1100" b="1" dirty="0" smtClean="0">
                <a:solidFill>
                  <a:prstClr val="black"/>
                </a:solidFill>
                <a:latin typeface="Cambria" pitchFamily="18" charset="0"/>
              </a:rPr>
              <a:t>Agency</a:t>
            </a:r>
          </a:p>
          <a:p>
            <a:endParaRPr lang="en-US" sz="1100" b="1" i="1" dirty="0">
              <a:solidFill>
                <a:prstClr val="black"/>
              </a:solidFill>
              <a:latin typeface="Cambria" pitchFamily="18" charset="0"/>
            </a:endParaRPr>
          </a:p>
          <a:p>
            <a:r>
              <a:rPr lang="en-US" sz="1000" i="1" dirty="0" smtClean="0">
                <a:solidFill>
                  <a:prstClr val="black"/>
                </a:solidFill>
                <a:latin typeface="Cambria" pitchFamily="18" charset="0"/>
              </a:rPr>
              <a:t>Conducts </a:t>
            </a:r>
            <a:r>
              <a:rPr lang="en-US" sz="1000" i="1" dirty="0">
                <a:solidFill>
                  <a:prstClr val="black"/>
                </a:solidFill>
                <a:latin typeface="Cambria" pitchFamily="18" charset="0"/>
              </a:rPr>
              <a:t>inspections and provides technical assistance to</a:t>
            </a:r>
            <a:r>
              <a:rPr lang="en-US" sz="1000" dirty="0">
                <a:solidFill>
                  <a:prstClr val="black"/>
                </a:solidFill>
                <a:latin typeface="Cambria" pitchFamily="18" charset="0"/>
              </a:rPr>
              <a:t> </a:t>
            </a:r>
            <a:r>
              <a:rPr lang="en-US" sz="1000" i="1" dirty="0">
                <a:solidFill>
                  <a:prstClr val="black"/>
                </a:solidFill>
                <a:latin typeface="Cambria" pitchFamily="18" charset="0"/>
              </a:rPr>
              <a:t>programs of education pursued by veterans and other eligible persons under</a:t>
            </a:r>
            <a:r>
              <a:rPr lang="en-US" sz="1000" dirty="0">
                <a:solidFill>
                  <a:prstClr val="black"/>
                </a:solidFill>
                <a:latin typeface="Cambria" pitchFamily="18" charset="0"/>
              </a:rPr>
              <a:t> </a:t>
            </a:r>
            <a:r>
              <a:rPr lang="en-US" sz="1000" i="1" dirty="0">
                <a:solidFill>
                  <a:prstClr val="black"/>
                </a:solidFill>
                <a:latin typeface="Cambria" pitchFamily="18" charset="0"/>
              </a:rPr>
              <a:t>statute. The program also works to ensure that programs of education, job training,</a:t>
            </a:r>
            <a:r>
              <a:rPr lang="en-US" sz="1000" dirty="0">
                <a:solidFill>
                  <a:prstClr val="black"/>
                </a:solidFill>
                <a:latin typeface="Cambria" pitchFamily="18" charset="0"/>
              </a:rPr>
              <a:t> </a:t>
            </a:r>
            <a:r>
              <a:rPr lang="en-US" sz="1000" i="1" dirty="0">
                <a:solidFill>
                  <a:prstClr val="black"/>
                </a:solidFill>
                <a:latin typeface="Cambria" pitchFamily="18" charset="0"/>
              </a:rPr>
              <a:t>and flight schools are approved in accordance with Title 38, relative to plan of</a:t>
            </a:r>
            <a:r>
              <a:rPr lang="en-US" sz="1000" dirty="0">
                <a:solidFill>
                  <a:prstClr val="black"/>
                </a:solidFill>
                <a:latin typeface="Cambria" pitchFamily="18" charset="0"/>
              </a:rPr>
              <a:t> </a:t>
            </a:r>
            <a:r>
              <a:rPr lang="en-US" sz="1000" i="1" dirty="0">
                <a:solidFill>
                  <a:prstClr val="black"/>
                </a:solidFill>
                <a:latin typeface="Cambria" pitchFamily="18" charset="0"/>
              </a:rPr>
              <a:t>operation and veterans administration contract</a:t>
            </a:r>
            <a:r>
              <a:rPr lang="en-US" sz="1000" i="1" dirty="0" smtClean="0">
                <a:solidFill>
                  <a:prstClr val="black"/>
                </a:solidFill>
                <a:latin typeface="Cambria" pitchFamily="18" charset="0"/>
              </a:rPr>
              <a:t>.</a:t>
            </a:r>
            <a:endParaRPr lang="en-US" sz="1000" dirty="0"/>
          </a:p>
        </p:txBody>
      </p:sp>
      <p:sp>
        <p:nvSpPr>
          <p:cNvPr id="15" name="TextBox 14"/>
          <p:cNvSpPr txBox="1"/>
          <p:nvPr/>
        </p:nvSpPr>
        <p:spPr>
          <a:xfrm>
            <a:off x="259804" y="4453226"/>
            <a:ext cx="8676378" cy="877163"/>
          </a:xfrm>
          <a:prstGeom prst="rect">
            <a:avLst/>
          </a:prstGeom>
          <a:noFill/>
          <a:ln w="38100">
            <a:solidFill>
              <a:schemeClr val="tx2">
                <a:lumMod val="75000"/>
              </a:schemeClr>
            </a:solidFill>
          </a:ln>
        </p:spPr>
        <p:txBody>
          <a:bodyPr wrap="square" rtlCol="0">
            <a:spAutoFit/>
          </a:bodyPr>
          <a:lstStyle/>
          <a:p>
            <a:r>
              <a:rPr lang="en-US" sz="1100" b="1" dirty="0">
                <a:solidFill>
                  <a:prstClr val="black"/>
                </a:solidFill>
                <a:latin typeface="Cambria" pitchFamily="18" charset="0"/>
              </a:rPr>
              <a:t>State Veterans Cemetery </a:t>
            </a:r>
            <a:endParaRPr lang="en-US" sz="1100" i="1" dirty="0">
              <a:solidFill>
                <a:prstClr val="black"/>
              </a:solidFill>
              <a:latin typeface="Cambria" pitchFamily="18" charset="0"/>
            </a:endParaRPr>
          </a:p>
          <a:p>
            <a:endParaRPr lang="en-US" sz="1000" i="1" dirty="0" smtClean="0">
              <a:solidFill>
                <a:prstClr val="black"/>
              </a:solidFill>
              <a:latin typeface="Cambria" pitchFamily="18" charset="0"/>
            </a:endParaRPr>
          </a:p>
          <a:p>
            <a:r>
              <a:rPr lang="en-US" sz="1000" i="1" dirty="0" smtClean="0">
                <a:solidFill>
                  <a:prstClr val="black"/>
                </a:solidFill>
                <a:latin typeface="Cambria" pitchFamily="18" charset="0"/>
              </a:rPr>
              <a:t>State </a:t>
            </a:r>
            <a:r>
              <a:rPr lang="en-US" sz="1000" i="1" dirty="0">
                <a:solidFill>
                  <a:prstClr val="black"/>
                </a:solidFill>
                <a:latin typeface="Cambria" pitchFamily="18" charset="0"/>
              </a:rPr>
              <a:t>Veterans Cemetery consists of the Northwest</a:t>
            </a:r>
            <a:r>
              <a:rPr lang="en-US" sz="1000" dirty="0">
                <a:solidFill>
                  <a:prstClr val="black"/>
                </a:solidFill>
                <a:latin typeface="Cambria" pitchFamily="18" charset="0"/>
              </a:rPr>
              <a:t> </a:t>
            </a:r>
            <a:r>
              <a:rPr lang="en-US" sz="1000" i="1" dirty="0" smtClean="0">
                <a:solidFill>
                  <a:prstClr val="black"/>
                </a:solidFill>
                <a:latin typeface="Cambria" pitchFamily="18" charset="0"/>
              </a:rPr>
              <a:t>Louisiana Veterans Cemetery  </a:t>
            </a:r>
            <a:r>
              <a:rPr lang="en-US" sz="1000" i="1" dirty="0">
                <a:solidFill>
                  <a:prstClr val="black"/>
                </a:solidFill>
                <a:latin typeface="Cambria" pitchFamily="18" charset="0"/>
              </a:rPr>
              <a:t>in Keithville, the Central Louisiana</a:t>
            </a:r>
            <a:r>
              <a:rPr lang="en-US" sz="1000" dirty="0">
                <a:solidFill>
                  <a:prstClr val="black"/>
                </a:solidFill>
                <a:latin typeface="Cambria" pitchFamily="18" charset="0"/>
              </a:rPr>
              <a:t> </a:t>
            </a:r>
            <a:r>
              <a:rPr lang="en-US" sz="1000" i="1" dirty="0" smtClean="0">
                <a:solidFill>
                  <a:prstClr val="black"/>
                </a:solidFill>
                <a:latin typeface="Cambria" pitchFamily="18" charset="0"/>
              </a:rPr>
              <a:t>Veterans </a:t>
            </a:r>
            <a:r>
              <a:rPr lang="en-US" sz="1000" i="1" dirty="0">
                <a:solidFill>
                  <a:prstClr val="black"/>
                </a:solidFill>
                <a:latin typeface="Cambria" pitchFamily="18" charset="0"/>
              </a:rPr>
              <a:t>Cemetery in Leesville, the Southeast Louisiana Veterans</a:t>
            </a:r>
            <a:r>
              <a:rPr lang="en-US" sz="1000" dirty="0">
                <a:solidFill>
                  <a:prstClr val="black"/>
                </a:solidFill>
                <a:latin typeface="Cambria" pitchFamily="18" charset="0"/>
              </a:rPr>
              <a:t> </a:t>
            </a:r>
            <a:r>
              <a:rPr lang="en-US" sz="1000" i="1" dirty="0">
                <a:solidFill>
                  <a:prstClr val="black"/>
                </a:solidFill>
                <a:latin typeface="Cambria" pitchFamily="18" charset="0"/>
              </a:rPr>
              <a:t>Cemetery in Slidell, </a:t>
            </a:r>
            <a:r>
              <a:rPr lang="en-US" sz="1000" i="1" dirty="0" smtClean="0">
                <a:solidFill>
                  <a:prstClr val="black"/>
                </a:solidFill>
                <a:latin typeface="Cambria" pitchFamily="18" charset="0"/>
              </a:rPr>
              <a:t>the </a:t>
            </a:r>
            <a:r>
              <a:rPr lang="en-US" sz="1000" i="1" dirty="0">
                <a:solidFill>
                  <a:prstClr val="black"/>
                </a:solidFill>
                <a:latin typeface="Cambria" pitchFamily="18" charset="0"/>
              </a:rPr>
              <a:t>Northeast Louisiana Veterans Cemetery in</a:t>
            </a:r>
            <a:r>
              <a:rPr lang="en-US" sz="1000" dirty="0">
                <a:solidFill>
                  <a:prstClr val="black"/>
                </a:solidFill>
                <a:latin typeface="Cambria" pitchFamily="18" charset="0"/>
              </a:rPr>
              <a:t> </a:t>
            </a:r>
            <a:r>
              <a:rPr lang="en-US" sz="1000" i="1" dirty="0" smtClean="0">
                <a:solidFill>
                  <a:prstClr val="black"/>
                </a:solidFill>
                <a:latin typeface="Cambria" pitchFamily="18" charset="0"/>
              </a:rPr>
              <a:t>Rayville, and the </a:t>
            </a:r>
            <a:r>
              <a:rPr lang="en-US" sz="1000" i="1" dirty="0">
                <a:solidFill>
                  <a:prstClr val="black"/>
                </a:solidFill>
                <a:latin typeface="Cambria" pitchFamily="18" charset="0"/>
              </a:rPr>
              <a:t>Southwest Louisiana Veterans Cemetery in </a:t>
            </a:r>
            <a:r>
              <a:rPr lang="en-US" sz="1000" i="1" dirty="0" smtClean="0">
                <a:solidFill>
                  <a:prstClr val="black"/>
                </a:solidFill>
                <a:latin typeface="Cambria" pitchFamily="18" charset="0"/>
              </a:rPr>
              <a:t>Jennings.</a:t>
            </a:r>
            <a:endParaRPr lang="en-US" sz="1000" dirty="0"/>
          </a:p>
        </p:txBody>
      </p:sp>
      <p:sp>
        <p:nvSpPr>
          <p:cNvPr id="16" name="TextBox 15"/>
          <p:cNvSpPr txBox="1"/>
          <p:nvPr/>
        </p:nvSpPr>
        <p:spPr>
          <a:xfrm>
            <a:off x="259804" y="5351903"/>
            <a:ext cx="8676378" cy="1046440"/>
          </a:xfrm>
          <a:prstGeom prst="rect">
            <a:avLst/>
          </a:prstGeom>
          <a:noFill/>
          <a:ln w="38100">
            <a:solidFill>
              <a:schemeClr val="tx2">
                <a:lumMod val="75000"/>
              </a:schemeClr>
            </a:solidFill>
          </a:ln>
        </p:spPr>
        <p:txBody>
          <a:bodyPr wrap="square" rtlCol="0">
            <a:spAutoFit/>
          </a:bodyPr>
          <a:lstStyle/>
          <a:p>
            <a:r>
              <a:rPr lang="en-US" sz="1100" b="1" dirty="0">
                <a:solidFill>
                  <a:prstClr val="black"/>
                </a:solidFill>
                <a:latin typeface="Cambria" pitchFamily="18" charset="0"/>
              </a:rPr>
              <a:t>Veterans Homes </a:t>
            </a:r>
            <a:endParaRPr lang="en-US" sz="1100" b="1" dirty="0" smtClean="0">
              <a:solidFill>
                <a:prstClr val="black"/>
              </a:solidFill>
              <a:latin typeface="Cambria" pitchFamily="18" charset="0"/>
            </a:endParaRPr>
          </a:p>
          <a:p>
            <a:pPr algn="just"/>
            <a:endParaRPr lang="en-US" sz="1100" b="1" i="1" dirty="0">
              <a:solidFill>
                <a:prstClr val="black"/>
              </a:solidFill>
              <a:latin typeface="Cambria" pitchFamily="18" charset="0"/>
            </a:endParaRPr>
          </a:p>
          <a:p>
            <a:pPr algn="just"/>
            <a:r>
              <a:rPr lang="en-US" sz="1000" i="1" dirty="0" smtClean="0">
                <a:solidFill>
                  <a:prstClr val="black"/>
                </a:solidFill>
                <a:latin typeface="Cambria" panose="02040503050406030204" pitchFamily="18" charset="0"/>
                <a:ea typeface="Cambria" panose="02040503050406030204" pitchFamily="18" charset="0"/>
              </a:rPr>
              <a:t>Provide </a:t>
            </a:r>
            <a:r>
              <a:rPr lang="en-US" sz="1000" i="1" dirty="0">
                <a:solidFill>
                  <a:prstClr val="black"/>
                </a:solidFill>
                <a:latin typeface="Cambria" panose="02040503050406030204" pitchFamily="18" charset="0"/>
                <a:ea typeface="Cambria" panose="02040503050406030204" pitchFamily="18" charset="0"/>
              </a:rPr>
              <a:t>medical and nursing care to eligible Louisiana veterans in an effort to return the </a:t>
            </a:r>
            <a:r>
              <a:rPr lang="en-US" sz="1000" i="1" dirty="0" smtClean="0">
                <a:solidFill>
                  <a:prstClr val="black"/>
                </a:solidFill>
                <a:latin typeface="Cambria" panose="02040503050406030204" pitchFamily="18" charset="0"/>
                <a:ea typeface="Cambria" panose="02040503050406030204" pitchFamily="18" charset="0"/>
              </a:rPr>
              <a:t>veteran </a:t>
            </a:r>
            <a:r>
              <a:rPr lang="en-US" sz="1000" i="1" dirty="0">
                <a:solidFill>
                  <a:prstClr val="black"/>
                </a:solidFill>
                <a:latin typeface="Cambria" panose="02040503050406030204" pitchFamily="18" charset="0"/>
                <a:ea typeface="Cambria" panose="02040503050406030204" pitchFamily="18" charset="0"/>
              </a:rPr>
              <a:t>to the highest physical and mental capacity. There are 5 veterans homes across the state.</a:t>
            </a:r>
            <a:r>
              <a:rPr lang="en-US" sz="1000" i="1" dirty="0">
                <a:latin typeface="Cambria" panose="02040503050406030204" pitchFamily="18" charset="0"/>
                <a:ea typeface="Cambria" panose="02040503050406030204" pitchFamily="18" charset="0"/>
              </a:rPr>
              <a:t> Each facility offers a variety of services including: Long and short-term care; Rehabilitative therapies; Alzheimer’s and intermediate care; Skilled nursing; Mental health services; and Centralized pharmacy services.</a:t>
            </a:r>
          </a:p>
          <a:p>
            <a:pPr algn="just"/>
            <a:endParaRPr lang="en-US" sz="1000" dirty="0">
              <a:solidFill>
                <a:prstClr val="black"/>
              </a:solidFill>
              <a:latin typeface="Cambria" panose="02040503050406030204" pitchFamily="18" charset="0"/>
              <a:ea typeface="Cambria" panose="02040503050406030204" pitchFamily="18" charset="0"/>
            </a:endParaRPr>
          </a:p>
        </p:txBody>
      </p:sp>
      <p:sp>
        <p:nvSpPr>
          <p:cNvPr id="17" name="TextBox 16"/>
          <p:cNvSpPr txBox="1"/>
          <p:nvPr/>
        </p:nvSpPr>
        <p:spPr>
          <a:xfrm>
            <a:off x="259804" y="1997066"/>
            <a:ext cx="8676378" cy="738664"/>
          </a:xfrm>
          <a:prstGeom prst="rect">
            <a:avLst/>
          </a:prstGeom>
          <a:noFill/>
          <a:ln w="38100">
            <a:solidFill>
              <a:schemeClr val="tx2">
                <a:lumMod val="75000"/>
              </a:schemeClr>
            </a:solidFill>
          </a:ln>
        </p:spPr>
        <p:txBody>
          <a:bodyPr wrap="square" rtlCol="0">
            <a:spAutoFit/>
          </a:bodyPr>
          <a:lstStyle/>
          <a:p>
            <a:r>
              <a:rPr lang="en-US" sz="1100" b="1" dirty="0" smtClean="0">
                <a:solidFill>
                  <a:prstClr val="black"/>
                </a:solidFill>
                <a:latin typeface="Cambria" pitchFamily="18" charset="0"/>
              </a:rPr>
              <a:t>Appeals Program</a:t>
            </a:r>
          </a:p>
          <a:p>
            <a:endParaRPr lang="en-US" sz="1100" b="1" i="1" dirty="0">
              <a:solidFill>
                <a:prstClr val="black"/>
              </a:solidFill>
              <a:latin typeface="Cambria" pitchFamily="18" charset="0"/>
            </a:endParaRPr>
          </a:p>
          <a:p>
            <a:r>
              <a:rPr lang="en-US" sz="1000" i="1" dirty="0" smtClean="0">
                <a:solidFill>
                  <a:prstClr val="black"/>
                </a:solidFill>
                <a:latin typeface="Cambria" pitchFamily="18" charset="0"/>
              </a:rPr>
              <a:t>Reviews veterans</a:t>
            </a:r>
            <a:r>
              <a:rPr lang="en-US" sz="1000" i="1" dirty="0">
                <a:solidFill>
                  <a:prstClr val="black"/>
                </a:solidFill>
                <a:latin typeface="Cambria" pitchFamily="18" charset="0"/>
              </a:rPr>
              <a:t>’ initial rating decisions for errors, prepares appeal briefs to the U.S. Department of Veterans Affairs, counsels veterans on their appeals rights, and also provides representation for them at the Board of  Veterans Appeals hearings</a:t>
            </a:r>
            <a:r>
              <a:rPr lang="en-US" sz="1000" i="1" dirty="0" smtClean="0">
                <a:solidFill>
                  <a:prstClr val="black"/>
                </a:solidFill>
                <a:latin typeface="Cambria" pitchFamily="18" charset="0"/>
              </a:rPr>
              <a:t>.</a:t>
            </a:r>
            <a:endParaRPr lang="en-US" sz="1000" i="1" dirty="0">
              <a:solidFill>
                <a:prstClr val="black"/>
              </a:solidFill>
              <a:latin typeface="Cambria" pitchFamily="18" charset="0"/>
            </a:endParaRPr>
          </a:p>
        </p:txBody>
      </p:sp>
      <p:sp>
        <p:nvSpPr>
          <p:cNvPr id="4" name="TextBox 3"/>
          <p:cNvSpPr txBox="1"/>
          <p:nvPr/>
        </p:nvSpPr>
        <p:spPr>
          <a:xfrm>
            <a:off x="259804" y="2762503"/>
            <a:ext cx="8676378" cy="738664"/>
          </a:xfrm>
          <a:prstGeom prst="rect">
            <a:avLst/>
          </a:prstGeom>
          <a:noFill/>
          <a:ln w="38100">
            <a:solidFill>
              <a:schemeClr val="tx2">
                <a:lumMod val="75000"/>
              </a:schemeClr>
            </a:solidFill>
          </a:ln>
        </p:spPr>
        <p:txBody>
          <a:bodyPr wrap="square" rtlCol="0">
            <a:spAutoFit/>
          </a:bodyPr>
          <a:lstStyle/>
          <a:p>
            <a:r>
              <a:rPr lang="en-US" sz="1100" b="1" dirty="0">
                <a:solidFill>
                  <a:prstClr val="black"/>
                </a:solidFill>
                <a:latin typeface="Cambria" pitchFamily="18" charset="0"/>
              </a:rPr>
              <a:t>Contact Assistance Program</a:t>
            </a:r>
          </a:p>
          <a:p>
            <a:endParaRPr lang="en-US" sz="1100" b="1" dirty="0">
              <a:solidFill>
                <a:prstClr val="black"/>
              </a:solidFill>
              <a:latin typeface="Cambria" pitchFamily="18" charset="0"/>
            </a:endParaRPr>
          </a:p>
          <a:p>
            <a:r>
              <a:rPr lang="en-US" sz="1000" i="1" dirty="0">
                <a:solidFill>
                  <a:prstClr val="black"/>
                </a:solidFill>
                <a:latin typeface="Cambria" pitchFamily="18" charset="0"/>
              </a:rPr>
              <a:t>Operates offices throughout the state to inform veterans and/or their dependents of federal and state benefits to which they are entitled, and assists in applying for and securing these benefits. </a:t>
            </a:r>
            <a:endParaRPr lang="en-US" sz="1000" dirty="0"/>
          </a:p>
        </p:txBody>
      </p:sp>
    </p:spTree>
    <p:extLst>
      <p:ext uri="{BB962C8B-B14F-4D97-AF65-F5344CB8AC3E}">
        <p14:creationId xmlns:p14="http://schemas.microsoft.com/office/powerpoint/2010/main" val="220658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5525" y="119071"/>
            <a:ext cx="8870317" cy="6614903"/>
            <a:chOff x="145523" y="119068"/>
            <a:chExt cx="8870317" cy="6614903"/>
          </a:xfrm>
        </p:grpSpPr>
        <p:grpSp>
          <p:nvGrpSpPr>
            <p:cNvPr id="3" name="Group 8"/>
            <p:cNvGrpSpPr/>
            <p:nvPr/>
          </p:nvGrpSpPr>
          <p:grpSpPr>
            <a:xfrm>
              <a:off x="145523" y="119068"/>
              <a:ext cx="8870317" cy="6614903"/>
              <a:chOff x="145523" y="119068"/>
              <a:chExt cx="8870317" cy="6614903"/>
            </a:xfrm>
          </p:grpSpPr>
          <p:sp>
            <p:nvSpPr>
              <p:cNvPr id="10" name="Rectangle 9"/>
              <p:cNvSpPr/>
              <p:nvPr/>
            </p:nvSpPr>
            <p:spPr>
              <a:xfrm>
                <a:off x="145523" y="121700"/>
                <a:ext cx="8870316" cy="855743"/>
              </a:xfrm>
              <a:prstGeom prst="rect">
                <a:avLst/>
              </a:prstGeom>
              <a:solidFill>
                <a:srgbClr val="10253F"/>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lumMod val="75000"/>
                    </a:srgbClr>
                  </a:solidFill>
                  <a:latin typeface="Calibri"/>
                </a:endParaRPr>
              </a:p>
            </p:txBody>
          </p:sp>
          <p:sp>
            <p:nvSpPr>
              <p:cNvPr id="11" name="Rectangle 10"/>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grpSp>
        <p:pic>
          <p:nvPicPr>
            <p:cNvPr id="13" name="Picture 12" descr="BraidedSeal.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grpSp>
      <p:sp>
        <p:nvSpPr>
          <p:cNvPr id="7" name="Rectangle 6"/>
          <p:cNvSpPr/>
          <p:nvPr/>
        </p:nvSpPr>
        <p:spPr>
          <a:xfrm>
            <a:off x="2673854" y="180757"/>
            <a:ext cx="4612770" cy="738664"/>
          </a:xfrm>
          <a:prstGeom prst="rect">
            <a:avLst/>
          </a:prstGeom>
        </p:spPr>
        <p:txBody>
          <a:bodyPr wrap="square">
            <a:spAutoFit/>
          </a:bodyPr>
          <a:lstStyle/>
          <a:p>
            <a:pPr algn="ctr"/>
            <a:r>
              <a:rPr lang="en-US" sz="2400" dirty="0">
                <a:solidFill>
                  <a:srgbClr val="FFFFCC"/>
                </a:solidFill>
                <a:latin typeface="Cambria"/>
                <a:cs typeface="Cambria"/>
              </a:rPr>
              <a:t>Veterans Affairs</a:t>
            </a:r>
          </a:p>
          <a:p>
            <a:pPr algn="ctr"/>
            <a:r>
              <a:rPr lang="en-US" dirty="0" smtClean="0">
                <a:solidFill>
                  <a:srgbClr val="FFFFCC"/>
                </a:solidFill>
                <a:latin typeface="Cambria"/>
                <a:cs typeface="Cambria"/>
              </a:rPr>
              <a:t>Benefits for Louisiana’s 267,000 Veterans</a:t>
            </a:r>
            <a:endParaRPr lang="en-US" dirty="0">
              <a:solidFill>
                <a:srgbClr val="FFFFCC"/>
              </a:solidFill>
              <a:latin typeface="Cambria"/>
              <a:cs typeface="Cambria"/>
            </a:endParaRPr>
          </a:p>
        </p:txBody>
      </p:sp>
      <p:sp>
        <p:nvSpPr>
          <p:cNvPr id="8" name="Slide Number Placeholder 1"/>
          <p:cNvSpPr txBox="1">
            <a:spLocks/>
          </p:cNvSpPr>
          <p:nvPr/>
        </p:nvSpPr>
        <p:spPr>
          <a:xfrm>
            <a:off x="8601146" y="6490954"/>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a:solidFill>
                  <a:srgbClr val="4F81BD"/>
                </a:solidFill>
                <a:latin typeface="Bernard MT Condensed"/>
                <a:cs typeface="Bernard MT Condensed"/>
              </a:rPr>
              <a:pPr/>
              <a:t>4</a:t>
            </a:fld>
            <a:endParaRPr lang="en-US" sz="1000" i="1" dirty="0">
              <a:solidFill>
                <a:srgbClr val="4F81BD"/>
              </a:solidFill>
              <a:latin typeface="Bernard MT Condensed"/>
              <a:cs typeface="Bernard MT Condensed"/>
            </a:endParaRPr>
          </a:p>
        </p:txBody>
      </p:sp>
      <p:graphicFrame>
        <p:nvGraphicFramePr>
          <p:cNvPr id="41" name="Table 40"/>
          <p:cNvGraphicFramePr>
            <a:graphicFrameLocks noGrp="1"/>
          </p:cNvGraphicFramePr>
          <p:nvPr>
            <p:extLst>
              <p:ext uri="{D42A27DB-BD31-4B8C-83A1-F6EECF244321}">
                <p14:modId xmlns:p14="http://schemas.microsoft.com/office/powerpoint/2010/main" val="1826937521"/>
              </p:ext>
            </p:extLst>
          </p:nvPr>
        </p:nvGraphicFramePr>
        <p:xfrm>
          <a:off x="519250" y="2299148"/>
          <a:ext cx="8081896" cy="3892785"/>
        </p:xfrm>
        <a:graphic>
          <a:graphicData uri="http://schemas.openxmlformats.org/drawingml/2006/table">
            <a:tbl>
              <a:tblPr firstRow="1" bandRow="1">
                <a:tableStyleId>{5C22544A-7EE6-4342-B048-85BDC9FD1C3A}</a:tableStyleId>
              </a:tblPr>
              <a:tblGrid>
                <a:gridCol w="1999341">
                  <a:extLst>
                    <a:ext uri="{9D8B030D-6E8A-4147-A177-3AD203B41FA5}">
                      <a16:colId xmlns:a16="http://schemas.microsoft.com/office/drawing/2014/main" val="4071988278"/>
                    </a:ext>
                  </a:extLst>
                </a:gridCol>
                <a:gridCol w="1101086">
                  <a:extLst>
                    <a:ext uri="{9D8B030D-6E8A-4147-A177-3AD203B41FA5}">
                      <a16:colId xmlns:a16="http://schemas.microsoft.com/office/drawing/2014/main" val="3261023417"/>
                    </a:ext>
                  </a:extLst>
                </a:gridCol>
                <a:gridCol w="1197157">
                  <a:extLst>
                    <a:ext uri="{9D8B030D-6E8A-4147-A177-3AD203B41FA5}">
                      <a16:colId xmlns:a16="http://schemas.microsoft.com/office/drawing/2014/main" val="507483197"/>
                    </a:ext>
                  </a:extLst>
                </a:gridCol>
                <a:gridCol w="1090346">
                  <a:extLst>
                    <a:ext uri="{9D8B030D-6E8A-4147-A177-3AD203B41FA5}">
                      <a16:colId xmlns:a16="http://schemas.microsoft.com/office/drawing/2014/main" val="4186191580"/>
                    </a:ext>
                  </a:extLst>
                </a:gridCol>
                <a:gridCol w="1261720">
                  <a:extLst>
                    <a:ext uri="{9D8B030D-6E8A-4147-A177-3AD203B41FA5}">
                      <a16:colId xmlns:a16="http://schemas.microsoft.com/office/drawing/2014/main" val="2146289500"/>
                    </a:ext>
                  </a:extLst>
                </a:gridCol>
                <a:gridCol w="1432246">
                  <a:extLst>
                    <a:ext uri="{9D8B030D-6E8A-4147-A177-3AD203B41FA5}">
                      <a16:colId xmlns:a16="http://schemas.microsoft.com/office/drawing/2014/main" val="1909454611"/>
                    </a:ext>
                  </a:extLst>
                </a:gridCol>
              </a:tblGrid>
              <a:tr h="336500">
                <a:tc>
                  <a:txBody>
                    <a:bodyPr/>
                    <a:lstStyle/>
                    <a:p>
                      <a:pPr algn="ctr"/>
                      <a:r>
                        <a:rPr lang="en-US" sz="1400" dirty="0" smtClean="0">
                          <a:solidFill>
                            <a:schemeClr val="tx1"/>
                          </a:solidFill>
                          <a:latin typeface="Cambria" panose="02040503050406030204" pitchFamily="18" charset="0"/>
                          <a:ea typeface="Cambria" panose="02040503050406030204" pitchFamily="18" charset="0"/>
                        </a:rPr>
                        <a:t>Examples:</a:t>
                      </a:r>
                      <a:endParaRPr lang="en-US" sz="1400" dirty="0">
                        <a:solidFill>
                          <a:schemeClr val="tx1"/>
                        </a:solidFill>
                        <a:latin typeface="Cambria" panose="02040503050406030204" pitchFamily="18" charset="0"/>
                        <a:ea typeface="Cambria" panose="02040503050406030204" pitchFamily="18" charset="0"/>
                      </a:endParaRPr>
                    </a:p>
                  </a:txBody>
                  <a:tcPr>
                    <a:solidFill>
                      <a:schemeClr val="bg2"/>
                    </a:solidFill>
                  </a:tcPr>
                </a:tc>
                <a:tc>
                  <a:txBody>
                    <a:bodyPr/>
                    <a:lstStyle/>
                    <a:p>
                      <a:pPr algn="ctr"/>
                      <a:endParaRPr lang="en-US" dirty="0"/>
                    </a:p>
                  </a:txBody>
                  <a:tcPr>
                    <a:solidFill>
                      <a:schemeClr val="bg2"/>
                    </a:solidFill>
                  </a:tcPr>
                </a:tc>
                <a:tc>
                  <a:txBody>
                    <a:bodyPr/>
                    <a:lstStyle/>
                    <a:p>
                      <a:pPr algn="ctr"/>
                      <a:endParaRPr lang="en-US" dirty="0"/>
                    </a:p>
                  </a:txBody>
                  <a:tcPr>
                    <a:solidFill>
                      <a:schemeClr val="bg2"/>
                    </a:solidFill>
                  </a:tcPr>
                </a:tc>
                <a:tc>
                  <a:txBody>
                    <a:bodyPr/>
                    <a:lstStyle/>
                    <a:p>
                      <a:pPr algn="ctr"/>
                      <a:endParaRPr lang="en-US" dirty="0"/>
                    </a:p>
                  </a:txBody>
                  <a:tcPr>
                    <a:solidFill>
                      <a:schemeClr val="bg2"/>
                    </a:solidFill>
                  </a:tcPr>
                </a:tc>
                <a:tc>
                  <a:txBody>
                    <a:bodyPr/>
                    <a:lstStyle/>
                    <a:p>
                      <a:pPr algn="r"/>
                      <a:r>
                        <a:rPr lang="en-US" sz="800" dirty="0" smtClean="0">
                          <a:solidFill>
                            <a:schemeClr val="tx1"/>
                          </a:solidFill>
                        </a:rPr>
                        <a:t>Source:</a:t>
                      </a:r>
                      <a:endParaRPr lang="en-US" sz="800" dirty="0">
                        <a:solidFill>
                          <a:schemeClr val="tx1"/>
                        </a:solidFill>
                      </a:endParaRPr>
                    </a:p>
                  </a:txBody>
                  <a:tcPr>
                    <a:solidFill>
                      <a:schemeClr val="bg2"/>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Cambria" panose="02040503050406030204" pitchFamily="18" charset="0"/>
                          <a:ea typeface="Cambria" panose="02040503050406030204" pitchFamily="18" charset="0"/>
                        </a:rPr>
                        <a:t>Louisiana Department of Veterans Affairs</a:t>
                      </a:r>
                    </a:p>
                    <a:p>
                      <a:pPr algn="ctr"/>
                      <a:endParaRPr lang="en-US" sz="800" dirty="0"/>
                    </a:p>
                  </a:txBody>
                  <a:tcPr>
                    <a:solidFill>
                      <a:schemeClr val="bg2"/>
                    </a:solidFill>
                  </a:tcPr>
                </a:tc>
                <a:extLst>
                  <a:ext uri="{0D108BD9-81ED-4DB2-BD59-A6C34878D82A}">
                    <a16:rowId xmlns:a16="http://schemas.microsoft.com/office/drawing/2014/main" val="4052614691"/>
                  </a:ext>
                </a:extLst>
              </a:tr>
              <a:tr h="75577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b="1" dirty="0" smtClean="0">
                          <a:solidFill>
                            <a:srgbClr val="283446"/>
                          </a:solidFill>
                          <a:latin typeface="Cambria" panose="02040503050406030204" pitchFamily="18" charset="0"/>
                          <a:ea typeface="Cambria" panose="02040503050406030204" pitchFamily="18" charset="0"/>
                        </a:rPr>
                        <a:t>Tragedy Assistance Program for Survivors (TAPS)</a:t>
                      </a:r>
                    </a:p>
                    <a:p>
                      <a:endParaRPr lang="en-US" sz="9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b="1" dirty="0" smtClean="0">
                          <a:solidFill>
                            <a:srgbClr val="283446"/>
                          </a:solidFill>
                          <a:latin typeface="Cambria" panose="02040503050406030204" pitchFamily="18" charset="0"/>
                          <a:ea typeface="Cambria" panose="02040503050406030204" pitchFamily="18" charset="0"/>
                        </a:rPr>
                        <a:t>Military Funeral Honors</a:t>
                      </a:r>
                      <a:endParaRPr lang="en-US" sz="900" b="1" i="0" dirty="0" smtClean="0">
                        <a:solidFill>
                          <a:srgbClr val="283446"/>
                        </a:solidFill>
                        <a:effectLst/>
                        <a:latin typeface="Cambria" panose="02040503050406030204" pitchFamily="18" charset="0"/>
                        <a:ea typeface="Cambria" panose="02040503050406030204" pitchFamily="18" charset="0"/>
                      </a:endParaRPr>
                    </a:p>
                    <a:p>
                      <a:endParaRPr lang="en-US" sz="9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b="1" dirty="0" smtClean="0">
                          <a:solidFill>
                            <a:srgbClr val="283446"/>
                          </a:solidFill>
                          <a:latin typeface="Cambria" panose="02040503050406030204" pitchFamily="18" charset="0"/>
                          <a:ea typeface="Cambria" panose="02040503050406030204" pitchFamily="18" charset="0"/>
                        </a:rPr>
                        <a:t>Veterans Cemeteries</a:t>
                      </a:r>
                    </a:p>
                    <a:p>
                      <a:endParaRPr lang="en-US" sz="9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dirty="0" smtClean="0">
                          <a:latin typeface="Cambria" panose="02040503050406030204" pitchFamily="18" charset="0"/>
                          <a:ea typeface="Cambria" panose="02040503050406030204" pitchFamily="18" charset="0"/>
                        </a:rPr>
                        <a:t>LA National Guard Death and Disability Benefits</a:t>
                      </a:r>
                    </a:p>
                    <a:p>
                      <a:endParaRPr lang="en-US" sz="9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dirty="0" smtClean="0">
                          <a:latin typeface="Cambria" panose="02040503050406030204" pitchFamily="18" charset="0"/>
                          <a:ea typeface="Cambria" panose="02040503050406030204" pitchFamily="18" charset="0"/>
                        </a:rPr>
                        <a:t>Military In-State Tuition Status</a:t>
                      </a:r>
                    </a:p>
                    <a:p>
                      <a:endParaRPr lang="en-US" sz="9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b="1" dirty="0" smtClean="0">
                          <a:solidFill>
                            <a:srgbClr val="283446"/>
                          </a:solidFill>
                          <a:latin typeface="Cambria" panose="02040503050406030204" pitchFamily="18" charset="0"/>
                          <a:ea typeface="Cambria" panose="02040503050406030204" pitchFamily="18" charset="0"/>
                        </a:rPr>
                        <a:t>The Medal of Honor Character Development Program</a:t>
                      </a:r>
                    </a:p>
                    <a:p>
                      <a:endParaRPr lang="en-US" sz="900" dirty="0"/>
                    </a:p>
                  </a:txBody>
                  <a:tcPr/>
                </a:tc>
                <a:extLst>
                  <a:ext uri="{0D108BD9-81ED-4DB2-BD59-A6C34878D82A}">
                    <a16:rowId xmlns:a16="http://schemas.microsoft.com/office/drawing/2014/main" val="2666391516"/>
                  </a:ext>
                </a:extLst>
              </a:tr>
              <a:tr h="62240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b="1" dirty="0" smtClean="0">
                          <a:solidFill>
                            <a:srgbClr val="283446"/>
                          </a:solidFill>
                          <a:latin typeface="Cambria" panose="02040503050406030204" pitchFamily="18" charset="0"/>
                          <a:ea typeface="Cambria" panose="02040503050406030204" pitchFamily="18" charset="0"/>
                        </a:rPr>
                        <a:t>Louisiana Veterans Homes</a:t>
                      </a:r>
                    </a:p>
                    <a:p>
                      <a:endParaRPr lang="en-US" sz="9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dirty="0" smtClean="0">
                          <a:solidFill>
                            <a:srgbClr val="283446"/>
                          </a:solidFill>
                          <a:latin typeface="Cambria" panose="02040503050406030204" pitchFamily="18" charset="0"/>
                          <a:ea typeface="Cambria" panose="02040503050406030204" pitchFamily="18" charset="0"/>
                        </a:rPr>
                        <a:t>Combat Pay Exception</a:t>
                      </a:r>
                      <a:endParaRPr lang="en-US" sz="900" i="0" dirty="0" smtClean="0">
                        <a:solidFill>
                          <a:srgbClr val="283446"/>
                        </a:solidFill>
                        <a:effectLst/>
                        <a:latin typeface="Cambria" panose="02040503050406030204" pitchFamily="18" charset="0"/>
                        <a:ea typeface="Cambria" panose="02040503050406030204" pitchFamily="18" charset="0"/>
                      </a:endParaRPr>
                    </a:p>
                    <a:p>
                      <a:endParaRPr lang="en-US" sz="9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dirty="0" smtClean="0">
                          <a:latin typeface="Cambria" panose="02040503050406030204" pitchFamily="18" charset="0"/>
                          <a:ea typeface="Cambria" panose="02040503050406030204" pitchFamily="18" charset="0"/>
                        </a:rPr>
                        <a:t>Survivor and Dependent Education</a:t>
                      </a:r>
                    </a:p>
                    <a:p>
                      <a:endParaRPr lang="en-US" sz="9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dirty="0" smtClean="0">
                          <a:latin typeface="Cambria" panose="02040503050406030204" pitchFamily="18" charset="0"/>
                          <a:ea typeface="Cambria" panose="02040503050406030204" pitchFamily="18" charset="0"/>
                        </a:rPr>
                        <a:t>Free Military Honor plate</a:t>
                      </a:r>
                    </a:p>
                    <a:p>
                      <a:endParaRPr lang="en-US" sz="9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dirty="0" smtClean="0">
                          <a:latin typeface="Cambria" panose="02040503050406030204" pitchFamily="18" charset="0"/>
                          <a:ea typeface="Cambria" panose="02040503050406030204" pitchFamily="18" charset="0"/>
                        </a:rPr>
                        <a:t>Montgomery GI Bill &amp; Post 9/11 Bill</a:t>
                      </a:r>
                    </a:p>
                    <a:p>
                      <a:endParaRPr lang="en-US" sz="9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dirty="0" smtClean="0">
                          <a:latin typeface="Cambria" panose="02040503050406030204" pitchFamily="18" charset="0"/>
                          <a:ea typeface="Cambria" panose="02040503050406030204" pitchFamily="18" charset="0"/>
                        </a:rPr>
                        <a:t>Specialty La. License plates</a:t>
                      </a:r>
                    </a:p>
                    <a:p>
                      <a:endParaRPr lang="en-US" sz="900" dirty="0"/>
                    </a:p>
                  </a:txBody>
                  <a:tcPr/>
                </a:tc>
                <a:extLst>
                  <a:ext uri="{0D108BD9-81ED-4DB2-BD59-A6C34878D82A}">
                    <a16:rowId xmlns:a16="http://schemas.microsoft.com/office/drawing/2014/main" val="586174906"/>
                  </a:ext>
                </a:extLst>
              </a:tr>
              <a:tr h="75577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dirty="0" smtClean="0">
                          <a:latin typeface="Cambria" panose="02040503050406030204" pitchFamily="18" charset="0"/>
                          <a:ea typeface="Cambria" panose="02040503050406030204" pitchFamily="18" charset="0"/>
                        </a:rPr>
                        <a:t>Military training towards education/certification credits</a:t>
                      </a:r>
                    </a:p>
                    <a:p>
                      <a:endParaRPr lang="en-US" sz="9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b="1" dirty="0" smtClean="0">
                          <a:solidFill>
                            <a:srgbClr val="283446"/>
                          </a:solidFill>
                          <a:latin typeface="Cambria" panose="02040503050406030204" pitchFamily="18" charset="0"/>
                          <a:ea typeface="Cambria" panose="02040503050406030204" pitchFamily="18" charset="0"/>
                        </a:rPr>
                        <a:t>Louisiana Veterans Honor Medal</a:t>
                      </a:r>
                    </a:p>
                    <a:p>
                      <a:endParaRPr lang="en-US" sz="9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b="1" dirty="0" smtClean="0">
                          <a:solidFill>
                            <a:srgbClr val="283446"/>
                          </a:solidFill>
                          <a:latin typeface="Cambria" panose="02040503050406030204" pitchFamily="18" charset="0"/>
                          <a:ea typeface="Cambria" panose="02040503050406030204" pitchFamily="18" charset="0"/>
                        </a:rPr>
                        <a:t>Louisiana Title 29 Dependents’ Educational Assistance</a:t>
                      </a:r>
                      <a:endParaRPr lang="en-US" sz="900" b="1" i="0" dirty="0" smtClean="0">
                        <a:solidFill>
                          <a:srgbClr val="283446"/>
                        </a:solidFill>
                        <a:effectLst/>
                        <a:latin typeface="Cambria" panose="02040503050406030204" pitchFamily="18" charset="0"/>
                        <a:ea typeface="Cambria" panose="02040503050406030204" pitchFamily="18" charset="0"/>
                      </a:endParaRPr>
                    </a:p>
                    <a:p>
                      <a:endParaRPr lang="en-US" sz="9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b="1" dirty="0" smtClean="0">
                          <a:solidFill>
                            <a:srgbClr val="283446"/>
                          </a:solidFill>
                          <a:latin typeface="Cambria" panose="02040503050406030204" pitchFamily="18" charset="0"/>
                          <a:ea typeface="Cambria" panose="02040503050406030204" pitchFamily="18" charset="0"/>
                        </a:rPr>
                        <a:t>Military Family Assistance (MFA) Fund</a:t>
                      </a:r>
                    </a:p>
                    <a:p>
                      <a:endParaRPr lang="en-US" sz="9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dirty="0" smtClean="0">
                          <a:latin typeface="Cambria" panose="02040503050406030204" pitchFamily="18" charset="0"/>
                          <a:ea typeface="Cambria" panose="02040503050406030204" pitchFamily="18" charset="0"/>
                        </a:rPr>
                        <a:t>VA Healthcare System</a:t>
                      </a:r>
                    </a:p>
                    <a:p>
                      <a:endParaRPr lang="en-US" sz="9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b="1" dirty="0" smtClean="0">
                          <a:solidFill>
                            <a:srgbClr val="283446"/>
                          </a:solidFill>
                          <a:latin typeface="Cambria" panose="02040503050406030204" pitchFamily="18" charset="0"/>
                          <a:ea typeface="Cambria" panose="02040503050406030204" pitchFamily="18" charset="0"/>
                        </a:rPr>
                        <a:t>VA Disability Payments</a:t>
                      </a:r>
                      <a:endParaRPr lang="en-US" sz="900" b="1" i="0" dirty="0" smtClean="0">
                        <a:solidFill>
                          <a:srgbClr val="283446"/>
                        </a:solidFill>
                        <a:effectLst/>
                        <a:latin typeface="Cambria" panose="02040503050406030204" pitchFamily="18" charset="0"/>
                        <a:ea typeface="Cambria" panose="02040503050406030204" pitchFamily="18" charset="0"/>
                      </a:endParaRPr>
                    </a:p>
                    <a:p>
                      <a:endParaRPr lang="en-US" sz="900" dirty="0"/>
                    </a:p>
                  </a:txBody>
                  <a:tcPr/>
                </a:tc>
                <a:extLst>
                  <a:ext uri="{0D108BD9-81ED-4DB2-BD59-A6C34878D82A}">
                    <a16:rowId xmlns:a16="http://schemas.microsoft.com/office/drawing/2014/main" val="2456326476"/>
                  </a:ext>
                </a:extLst>
              </a:tr>
              <a:tr h="62240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dirty="0" smtClean="0">
                          <a:latin typeface="Cambria" panose="02040503050406030204" pitchFamily="18" charset="0"/>
                          <a:ea typeface="Cambria" panose="02040503050406030204" pitchFamily="18" charset="0"/>
                        </a:rPr>
                        <a:t>Licensing and Certification</a:t>
                      </a:r>
                    </a:p>
                    <a:p>
                      <a:endParaRPr lang="en-US" sz="9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dirty="0" smtClean="0">
                          <a:latin typeface="Cambria" panose="02040503050406030204" pitchFamily="18" charset="0"/>
                          <a:ea typeface="Cambria" panose="02040503050406030204" pitchFamily="18" charset="0"/>
                        </a:rPr>
                        <a:t>State and Federal Civil Service</a:t>
                      </a:r>
                    </a:p>
                    <a:p>
                      <a:endParaRPr lang="en-US" sz="9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dirty="0" smtClean="0">
                          <a:latin typeface="Cambria" panose="02040503050406030204" pitchFamily="18" charset="0"/>
                          <a:ea typeface="Cambria" panose="02040503050406030204" pitchFamily="18" charset="0"/>
                        </a:rPr>
                        <a:t>Business and Career Solutions Centers</a:t>
                      </a:r>
                    </a:p>
                    <a:p>
                      <a:endParaRPr lang="en-US" sz="9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b="1" dirty="0" smtClean="0">
                          <a:solidFill>
                            <a:srgbClr val="283446"/>
                          </a:solidFill>
                          <a:latin typeface="Cambria" panose="02040503050406030204" pitchFamily="18" charset="0"/>
                          <a:ea typeface="Cambria" panose="02040503050406030204" pitchFamily="18" charset="0"/>
                        </a:rPr>
                        <a:t>Homestead Exemption</a:t>
                      </a:r>
                      <a:endParaRPr lang="en-US" sz="900" b="1" i="0" dirty="0" smtClean="0">
                        <a:solidFill>
                          <a:srgbClr val="283446"/>
                        </a:solidFill>
                        <a:effectLst/>
                        <a:latin typeface="Cambria" panose="02040503050406030204" pitchFamily="18" charset="0"/>
                        <a:ea typeface="Cambria" panose="02040503050406030204" pitchFamily="18" charset="0"/>
                      </a:endParaRPr>
                    </a:p>
                    <a:p>
                      <a:endParaRPr lang="en-US" sz="9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dirty="0" smtClean="0">
                          <a:latin typeface="Cambria" panose="02040503050406030204" pitchFamily="18" charset="0"/>
                          <a:ea typeface="Cambria" panose="02040503050406030204" pitchFamily="18" charset="0"/>
                        </a:rPr>
                        <a:t>Designation and discounts on license plates </a:t>
                      </a:r>
                    </a:p>
                    <a:p>
                      <a:endParaRPr lang="en-US" sz="9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dirty="0" smtClean="0">
                          <a:latin typeface="Cambria" panose="02040503050406030204" pitchFamily="18" charset="0"/>
                          <a:ea typeface="Cambria" panose="02040503050406030204" pitchFamily="18" charset="0"/>
                        </a:rPr>
                        <a:t>VA Work Study Program</a:t>
                      </a:r>
                    </a:p>
                    <a:p>
                      <a:endParaRPr lang="en-US" sz="900" dirty="0"/>
                    </a:p>
                  </a:txBody>
                  <a:tcPr/>
                </a:tc>
                <a:extLst>
                  <a:ext uri="{0D108BD9-81ED-4DB2-BD59-A6C34878D82A}">
                    <a16:rowId xmlns:a16="http://schemas.microsoft.com/office/drawing/2014/main" val="3201794750"/>
                  </a:ext>
                </a:extLst>
              </a:tr>
              <a:tr h="62240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b="1" dirty="0" smtClean="0">
                          <a:solidFill>
                            <a:srgbClr val="283446"/>
                          </a:solidFill>
                          <a:latin typeface="Cambria" panose="02040503050406030204" pitchFamily="18" charset="0"/>
                          <a:ea typeface="Cambria" panose="02040503050406030204" pitchFamily="18" charset="0"/>
                        </a:rPr>
                        <a:t>Discounts for licenses and state parks</a:t>
                      </a:r>
                      <a:endParaRPr lang="en-US" sz="900" b="1" i="0" dirty="0" smtClean="0">
                        <a:solidFill>
                          <a:srgbClr val="283446"/>
                        </a:solidFill>
                        <a:effectLst/>
                        <a:latin typeface="Cambria" panose="02040503050406030204" pitchFamily="18" charset="0"/>
                        <a:ea typeface="Cambria" panose="02040503050406030204" pitchFamily="18" charset="0"/>
                      </a:endParaRPr>
                    </a:p>
                    <a:p>
                      <a:endParaRPr lang="en-US" sz="9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b="1" dirty="0" smtClean="0">
                          <a:solidFill>
                            <a:srgbClr val="283446"/>
                          </a:solidFill>
                          <a:latin typeface="Cambria" panose="02040503050406030204" pitchFamily="18" charset="0"/>
                          <a:ea typeface="Cambria" panose="02040503050406030204" pitchFamily="18" charset="0"/>
                        </a:rPr>
                        <a:t>VA Guaranteed Home Loans</a:t>
                      </a:r>
                      <a:endParaRPr lang="en-US" sz="900" b="1" i="0" dirty="0" smtClean="0">
                        <a:solidFill>
                          <a:srgbClr val="283446"/>
                        </a:solidFill>
                        <a:effectLst/>
                        <a:latin typeface="Cambria" panose="02040503050406030204" pitchFamily="18" charset="0"/>
                        <a:ea typeface="Cambria" panose="02040503050406030204" pitchFamily="18" charset="0"/>
                      </a:endParaRPr>
                    </a:p>
                    <a:p>
                      <a:endParaRPr lang="en-US" sz="9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dirty="0" smtClean="0">
                          <a:latin typeface="Cambria" panose="02040503050406030204" pitchFamily="18" charset="0"/>
                          <a:ea typeface="Cambria" panose="02040503050406030204" pitchFamily="18" charset="0"/>
                        </a:rPr>
                        <a:t>Veteran GI Bill Apprenticeship and OJT Program, </a:t>
                      </a:r>
                      <a:endParaRPr lang="en-US" sz="9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dirty="0" smtClean="0">
                          <a:latin typeface="Cambria" panose="02040503050406030204" pitchFamily="18" charset="0"/>
                          <a:ea typeface="Cambria" panose="02040503050406030204" pitchFamily="18" charset="0"/>
                        </a:rPr>
                        <a:t>Veterans First Business Initiative</a:t>
                      </a:r>
                    </a:p>
                    <a:p>
                      <a:endParaRPr lang="en-US" sz="9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dirty="0" smtClean="0">
                          <a:latin typeface="Cambria" panose="02040503050406030204" pitchFamily="18" charset="0"/>
                          <a:ea typeface="Cambria" panose="02040503050406030204" pitchFamily="18" charset="0"/>
                        </a:rPr>
                        <a:t>Supporting Veteran Farmers</a:t>
                      </a:r>
                    </a:p>
                    <a:p>
                      <a:endParaRPr lang="en-US" sz="9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b="1" dirty="0" smtClean="0">
                          <a:solidFill>
                            <a:srgbClr val="283446"/>
                          </a:solidFill>
                          <a:latin typeface="Cambria" panose="02040503050406030204" pitchFamily="18" charset="0"/>
                          <a:ea typeface="Cambria" panose="02040503050406030204" pitchFamily="18" charset="0"/>
                        </a:rPr>
                        <a:t>VA Pension</a:t>
                      </a:r>
                      <a:endParaRPr lang="en-US" sz="900" b="1" i="0" dirty="0" smtClean="0">
                        <a:solidFill>
                          <a:srgbClr val="283446"/>
                        </a:solidFill>
                        <a:effectLst/>
                        <a:latin typeface="Cambria" panose="02040503050406030204" pitchFamily="18" charset="0"/>
                        <a:ea typeface="Cambria" panose="02040503050406030204" pitchFamily="18" charset="0"/>
                      </a:endParaRPr>
                    </a:p>
                    <a:p>
                      <a:endParaRPr lang="en-US" sz="900" dirty="0"/>
                    </a:p>
                  </a:txBody>
                  <a:tcPr/>
                </a:tc>
                <a:extLst>
                  <a:ext uri="{0D108BD9-81ED-4DB2-BD59-A6C34878D82A}">
                    <a16:rowId xmlns:a16="http://schemas.microsoft.com/office/drawing/2014/main" val="2774228435"/>
                  </a:ext>
                </a:extLst>
              </a:tr>
            </a:tbl>
          </a:graphicData>
        </a:graphic>
      </p:graphicFrame>
      <p:sp>
        <p:nvSpPr>
          <p:cNvPr id="45" name="Rectangle 44"/>
          <p:cNvSpPr/>
          <p:nvPr/>
        </p:nvSpPr>
        <p:spPr>
          <a:xfrm>
            <a:off x="519251" y="1236830"/>
            <a:ext cx="8081895" cy="1015663"/>
          </a:xfrm>
          <a:prstGeom prst="rect">
            <a:avLst/>
          </a:prstGeom>
          <a:solidFill>
            <a:schemeClr val="bg2">
              <a:lumMod val="75000"/>
            </a:schemeClr>
          </a:solidFill>
          <a:ln w="12700">
            <a:solidFill>
              <a:schemeClr val="bg2">
                <a:lumMod val="50000"/>
              </a:schemeClr>
            </a:solidFill>
          </a:ln>
        </p:spPr>
        <p:txBody>
          <a:bodyPr wrap="square">
            <a:spAutoFit/>
          </a:bodyPr>
          <a:lstStyle/>
          <a:p>
            <a:r>
              <a:rPr lang="en-US" sz="1200" b="1" dirty="0" smtClean="0">
                <a:latin typeface="Cambria" panose="02040503050406030204" pitchFamily="18" charset="0"/>
                <a:ea typeface="Cambria" panose="02040503050406030204" pitchFamily="18" charset="0"/>
              </a:rPr>
              <a:t>Veterans </a:t>
            </a:r>
            <a:r>
              <a:rPr lang="en-US" sz="1200" b="1" dirty="0">
                <a:latin typeface="Cambria" panose="02040503050406030204" pitchFamily="18" charset="0"/>
                <a:ea typeface="Cambria" panose="02040503050406030204" pitchFamily="18" charset="0"/>
              </a:rPr>
              <a:t>Assistance Counselors</a:t>
            </a:r>
            <a:r>
              <a:rPr lang="en-US" sz="1200" dirty="0">
                <a:latin typeface="Cambria" panose="02040503050406030204" pitchFamily="18" charset="0"/>
                <a:ea typeface="Cambria" panose="02040503050406030204" pitchFamily="18" charset="0"/>
              </a:rPr>
              <a:t> help veterans and their families receive benefits for which they qualify. </a:t>
            </a:r>
            <a:endParaRPr lang="en-US" sz="1200" dirty="0" smtClean="0">
              <a:latin typeface="Cambria" panose="02040503050406030204" pitchFamily="18" charset="0"/>
              <a:ea typeface="Cambria" panose="02040503050406030204" pitchFamily="18" charset="0"/>
            </a:endParaRPr>
          </a:p>
          <a:p>
            <a:endParaRPr lang="en-US" sz="1200" dirty="0" smtClean="0">
              <a:latin typeface="Cambria" panose="02040503050406030204" pitchFamily="18" charset="0"/>
              <a:ea typeface="Cambria" panose="02040503050406030204" pitchFamily="18" charset="0"/>
            </a:endParaRPr>
          </a:p>
          <a:p>
            <a:r>
              <a:rPr lang="en-US" sz="1200" dirty="0" smtClean="0">
                <a:latin typeface="Cambria" panose="02040503050406030204" pitchFamily="18" charset="0"/>
                <a:ea typeface="Cambria" panose="02040503050406030204" pitchFamily="18" charset="0"/>
              </a:rPr>
              <a:t>General </a:t>
            </a:r>
            <a:r>
              <a:rPr lang="en-US" sz="1200" dirty="0">
                <a:latin typeface="Cambria" panose="02040503050406030204" pitchFamily="18" charset="0"/>
                <a:ea typeface="Cambria" panose="02040503050406030204" pitchFamily="18" charset="0"/>
              </a:rPr>
              <a:t>eligibility requirements include military service and Louisiana state residency. </a:t>
            </a:r>
            <a:r>
              <a:rPr lang="en-US" sz="1200" dirty="0" smtClean="0">
                <a:latin typeface="Cambria" panose="02040503050406030204" pitchFamily="18" charset="0"/>
                <a:ea typeface="Cambria" panose="02040503050406030204" pitchFamily="18" charset="0"/>
              </a:rPr>
              <a:t> Specific </a:t>
            </a:r>
            <a:r>
              <a:rPr lang="en-US" sz="1200" dirty="0">
                <a:latin typeface="Cambria" panose="02040503050406030204" pitchFamily="18" charset="0"/>
                <a:ea typeface="Cambria" panose="02040503050406030204" pitchFamily="18" charset="0"/>
              </a:rPr>
              <a:t>programs may have additional requirements.  </a:t>
            </a:r>
            <a:r>
              <a:rPr lang="en-US" sz="1200" dirty="0" smtClean="0">
                <a:latin typeface="Cambria" panose="02040503050406030204" pitchFamily="18" charset="0"/>
                <a:ea typeface="Cambria" panose="02040503050406030204" pitchFamily="18" charset="0"/>
              </a:rPr>
              <a:t>Spouses </a:t>
            </a:r>
            <a:r>
              <a:rPr lang="en-US" sz="1200" dirty="0">
                <a:latin typeface="Cambria" panose="02040503050406030204" pitchFamily="18" charset="0"/>
                <a:ea typeface="Cambria" panose="02040503050406030204" pitchFamily="18" charset="0"/>
              </a:rPr>
              <a:t>and dependents of deceased veterans who meet eligibility requirements may also be eligible for certain programs and services.</a:t>
            </a:r>
            <a:endParaRPr lang="en-US" sz="1200" b="0" i="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57689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5525" y="132800"/>
            <a:ext cx="8870317" cy="6614903"/>
            <a:chOff x="145523" y="119068"/>
            <a:chExt cx="8870317" cy="6614903"/>
          </a:xfrm>
        </p:grpSpPr>
        <p:sp>
          <p:nvSpPr>
            <p:cNvPr id="16" name="Rectangle 15"/>
            <p:cNvSpPr/>
            <p:nvPr/>
          </p:nvSpPr>
          <p:spPr>
            <a:xfrm>
              <a:off x="145523" y="121700"/>
              <a:ext cx="8870316" cy="855743"/>
            </a:xfrm>
            <a:prstGeom prst="rect">
              <a:avLst/>
            </a:prstGeom>
            <a:solidFill>
              <a:srgbClr val="0F253E"/>
            </a:solidFill>
            <a:ln w="38100" cmpd="sng">
              <a:solidFill>
                <a:srgbClr val="9B9928"/>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4F81BD">
                    <a:lumMod val="75000"/>
                  </a:srgbClr>
                </a:solidFill>
                <a:latin typeface="Calibri"/>
              </a:endParaRPr>
            </a:p>
          </p:txBody>
        </p:sp>
        <p:sp>
          <p:nvSpPr>
            <p:cNvPr id="17" name="Rectangle 16"/>
            <p:cNvSpPr/>
            <p:nvPr/>
          </p:nvSpPr>
          <p:spPr>
            <a:xfrm>
              <a:off x="145523" y="119068"/>
              <a:ext cx="8870317" cy="6614903"/>
            </a:xfrm>
            <a:prstGeom prst="rect">
              <a:avLst/>
            </a:prstGeom>
            <a:noFill/>
            <a:ln w="38100" cmpd="sng">
              <a:solidFill>
                <a:srgbClr val="9A8E3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pic>
          <p:nvPicPr>
            <p:cNvPr id="15" name="Picture 14" descr="BraidedSeal.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p:spPr>
        </p:pic>
      </p:grpSp>
      <p:sp>
        <p:nvSpPr>
          <p:cNvPr id="13" name="Rectangle 12"/>
          <p:cNvSpPr/>
          <p:nvPr/>
        </p:nvSpPr>
        <p:spPr>
          <a:xfrm>
            <a:off x="944638" y="182081"/>
            <a:ext cx="7549432" cy="769441"/>
          </a:xfrm>
          <a:prstGeom prst="rect">
            <a:avLst/>
          </a:prstGeom>
        </p:spPr>
        <p:txBody>
          <a:bodyPr wrap="square">
            <a:spAutoFit/>
          </a:bodyPr>
          <a:lstStyle/>
          <a:p>
            <a:pPr algn="ctr" defTabSz="457189"/>
            <a:r>
              <a:rPr lang="en-US" sz="2400" dirty="0">
                <a:solidFill>
                  <a:srgbClr val="FFFFCC"/>
                </a:solidFill>
                <a:latin typeface="Cambria"/>
                <a:cs typeface="Cambria"/>
              </a:rPr>
              <a:t>Veterans Affairs</a:t>
            </a:r>
          </a:p>
          <a:p>
            <a:pPr algn="ctr" defTabSz="457189"/>
            <a:r>
              <a:rPr lang="en-US" sz="2000" dirty="0" smtClean="0">
                <a:solidFill>
                  <a:srgbClr val="FFFFCC"/>
                </a:solidFill>
                <a:latin typeface="Cambria"/>
                <a:cs typeface="Cambria"/>
              </a:rPr>
              <a:t>Louisiana Cemetery Benefits</a:t>
            </a:r>
            <a:endParaRPr lang="en-US" sz="2000" dirty="0">
              <a:solidFill>
                <a:srgbClr val="FFFFCC"/>
              </a:solidFill>
              <a:latin typeface="Cambria"/>
              <a:cs typeface="Cambria"/>
            </a:endParaRPr>
          </a:p>
        </p:txBody>
      </p:sp>
      <p:sp>
        <p:nvSpPr>
          <p:cNvPr id="14" name="Slide Number Placeholder 1"/>
          <p:cNvSpPr txBox="1">
            <a:spLocks/>
          </p:cNvSpPr>
          <p:nvPr/>
        </p:nvSpPr>
        <p:spPr>
          <a:xfrm>
            <a:off x="8601145" y="6490953"/>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a:solidFill>
                  <a:srgbClr val="4F81BD"/>
                </a:solidFill>
                <a:latin typeface="Bernard MT Condensed"/>
                <a:cs typeface="Bernard MT Condensed"/>
              </a:rPr>
              <a:pPr/>
              <a:t>5</a:t>
            </a:fld>
            <a:endParaRPr lang="en-US" sz="1000" i="1" dirty="0">
              <a:solidFill>
                <a:srgbClr val="4F81BD"/>
              </a:solidFill>
              <a:latin typeface="Bernard MT Condensed"/>
              <a:cs typeface="Bernard MT Condensed"/>
            </a:endParaRPr>
          </a:p>
        </p:txBody>
      </p:sp>
      <p:grpSp>
        <p:nvGrpSpPr>
          <p:cNvPr id="22" name="Group 21"/>
          <p:cNvGrpSpPr/>
          <p:nvPr/>
        </p:nvGrpSpPr>
        <p:grpSpPr>
          <a:xfrm>
            <a:off x="362433" y="1653234"/>
            <a:ext cx="5025925" cy="5141117"/>
            <a:chOff x="1014828" y="362361"/>
            <a:chExt cx="6311204" cy="6311204"/>
          </a:xfrm>
        </p:grpSpPr>
        <p:pic>
          <p:nvPicPr>
            <p:cNvPr id="23" name="Picture 22" descr="la1.png"/>
            <p:cNvPicPr>
              <a:picLocks noChangeAspect="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0630"/>
                      </a14:imgEffect>
                      <a14:imgEffect>
                        <a14:saturation sat="370000"/>
                      </a14:imgEffect>
                      <a14:imgEffect>
                        <a14:brightnessContrast bright="-35000"/>
                      </a14:imgEffect>
                    </a14:imgLayer>
                  </a14:imgProps>
                </a:ext>
                <a:ext uri="{28A0092B-C50C-407E-A947-70E740481C1C}">
                  <a14:useLocalDpi xmlns:a14="http://schemas.microsoft.com/office/drawing/2010/main" val="0"/>
                </a:ext>
              </a:extLst>
            </a:blip>
            <a:stretch>
              <a:fillRect/>
            </a:stretch>
          </p:blipFill>
          <p:spPr>
            <a:xfrm>
              <a:off x="1014828" y="362361"/>
              <a:ext cx="6311204" cy="6311204"/>
            </a:xfrm>
            <a:prstGeom prst="rect">
              <a:avLst/>
            </a:prstGeom>
            <a:scene3d>
              <a:camera prst="orthographicFront">
                <a:rot lat="180000" lon="60000" rev="0"/>
              </a:camera>
              <a:lightRig rig="threePt" dir="t"/>
            </a:scene3d>
          </p:spPr>
        </p:pic>
        <p:sp>
          <p:nvSpPr>
            <p:cNvPr id="24" name="TextBox 23"/>
            <p:cNvSpPr txBox="1"/>
            <p:nvPr/>
          </p:nvSpPr>
          <p:spPr>
            <a:xfrm>
              <a:off x="2359785" y="4240050"/>
              <a:ext cx="1529480" cy="938718"/>
            </a:xfrm>
            <a:prstGeom prst="rect">
              <a:avLst/>
            </a:prstGeom>
            <a:noFill/>
          </p:spPr>
          <p:txBody>
            <a:bodyPr wrap="square" rtlCol="0">
              <a:spAutoFit/>
            </a:bodyPr>
            <a:lstStyle/>
            <a:p>
              <a:pPr algn="ctr"/>
              <a:r>
                <a:rPr lang="en-US" sz="1100" dirty="0">
                  <a:solidFill>
                    <a:srgbClr val="EEECE1">
                      <a:lumMod val="75000"/>
                    </a:srgbClr>
                  </a:solidFill>
                  <a:latin typeface="Cambria"/>
                  <a:cs typeface="Cambria"/>
                </a:rPr>
                <a:t>SW  La. </a:t>
              </a:r>
            </a:p>
            <a:p>
              <a:pPr algn="ctr"/>
              <a:r>
                <a:rPr lang="en-US" sz="1100" dirty="0">
                  <a:solidFill>
                    <a:srgbClr val="EEECE1">
                      <a:lumMod val="75000"/>
                    </a:srgbClr>
                  </a:solidFill>
                  <a:latin typeface="Cambria"/>
                  <a:cs typeface="Cambria"/>
                </a:rPr>
                <a:t>Veterans </a:t>
              </a:r>
            </a:p>
            <a:p>
              <a:pPr algn="ctr"/>
              <a:r>
                <a:rPr lang="en-US" sz="1100" dirty="0">
                  <a:solidFill>
                    <a:srgbClr val="EEECE1">
                      <a:lumMod val="75000"/>
                    </a:srgbClr>
                  </a:solidFill>
                  <a:latin typeface="Cambria"/>
                  <a:cs typeface="Cambria"/>
                </a:rPr>
                <a:t>Cemetery</a:t>
              </a:r>
            </a:p>
            <a:p>
              <a:pPr algn="ctr"/>
              <a:endParaRPr lang="en-US" sz="1100" dirty="0">
                <a:solidFill>
                  <a:srgbClr val="EEECE1">
                    <a:lumMod val="75000"/>
                  </a:srgbClr>
                </a:solidFill>
                <a:latin typeface="Cambria"/>
                <a:cs typeface="Cambria"/>
              </a:endParaRPr>
            </a:p>
            <a:p>
              <a:pPr algn="ctr"/>
              <a:r>
                <a:rPr lang="en-US" sz="1100" dirty="0">
                  <a:solidFill>
                    <a:srgbClr val="EEECE1">
                      <a:lumMod val="75000"/>
                    </a:srgbClr>
                  </a:solidFill>
                  <a:latin typeface="Cambria"/>
                  <a:cs typeface="Cambria"/>
                </a:rPr>
                <a:t>Jennings</a:t>
              </a:r>
            </a:p>
          </p:txBody>
        </p:sp>
        <p:sp>
          <p:nvSpPr>
            <p:cNvPr id="25" name="TextBox 24"/>
            <p:cNvSpPr txBox="1"/>
            <p:nvPr/>
          </p:nvSpPr>
          <p:spPr>
            <a:xfrm>
              <a:off x="1824020" y="3170728"/>
              <a:ext cx="997289" cy="938718"/>
            </a:xfrm>
            <a:prstGeom prst="rect">
              <a:avLst/>
            </a:prstGeom>
            <a:noFill/>
          </p:spPr>
          <p:txBody>
            <a:bodyPr wrap="square" rtlCol="0">
              <a:spAutoFit/>
            </a:bodyPr>
            <a:lstStyle/>
            <a:p>
              <a:pPr algn="ctr"/>
              <a:r>
                <a:rPr lang="en-US" sz="1100" dirty="0">
                  <a:solidFill>
                    <a:srgbClr val="EEECE1">
                      <a:lumMod val="75000"/>
                    </a:srgbClr>
                  </a:solidFill>
                  <a:latin typeface="Cambria"/>
                  <a:cs typeface="Cambria"/>
                </a:rPr>
                <a:t>Central La. </a:t>
              </a:r>
            </a:p>
            <a:p>
              <a:pPr algn="ctr"/>
              <a:r>
                <a:rPr lang="en-US" sz="1100" dirty="0">
                  <a:solidFill>
                    <a:srgbClr val="EEECE1">
                      <a:lumMod val="75000"/>
                    </a:srgbClr>
                  </a:solidFill>
                  <a:latin typeface="Cambria"/>
                  <a:cs typeface="Cambria"/>
                </a:rPr>
                <a:t>Veterans </a:t>
              </a:r>
            </a:p>
            <a:p>
              <a:pPr algn="ctr"/>
              <a:r>
                <a:rPr lang="en-US" sz="1100" dirty="0">
                  <a:solidFill>
                    <a:srgbClr val="EEECE1">
                      <a:lumMod val="75000"/>
                    </a:srgbClr>
                  </a:solidFill>
                  <a:latin typeface="Cambria"/>
                  <a:cs typeface="Cambria"/>
                </a:rPr>
                <a:t>Cemetery</a:t>
              </a:r>
            </a:p>
            <a:p>
              <a:pPr algn="ctr"/>
              <a:endParaRPr lang="en-US" sz="1100" dirty="0">
                <a:solidFill>
                  <a:srgbClr val="EEECE1">
                    <a:lumMod val="75000"/>
                  </a:srgbClr>
                </a:solidFill>
                <a:latin typeface="Cambria"/>
                <a:cs typeface="Cambria"/>
              </a:endParaRPr>
            </a:p>
            <a:p>
              <a:pPr algn="ctr"/>
              <a:r>
                <a:rPr lang="en-US" sz="1100" dirty="0">
                  <a:solidFill>
                    <a:srgbClr val="EEECE1">
                      <a:lumMod val="75000"/>
                    </a:srgbClr>
                  </a:solidFill>
                  <a:latin typeface="Cambria"/>
                  <a:cs typeface="Cambria"/>
                </a:rPr>
                <a:t>Leesville</a:t>
              </a:r>
            </a:p>
          </p:txBody>
        </p:sp>
        <p:sp>
          <p:nvSpPr>
            <p:cNvPr id="26" name="Rectangle 25"/>
            <p:cNvSpPr/>
            <p:nvPr/>
          </p:nvSpPr>
          <p:spPr>
            <a:xfrm>
              <a:off x="3075591" y="1200598"/>
              <a:ext cx="1094839" cy="938718"/>
            </a:xfrm>
            <a:prstGeom prst="rect">
              <a:avLst/>
            </a:prstGeom>
          </p:spPr>
          <p:txBody>
            <a:bodyPr wrap="square">
              <a:spAutoFit/>
            </a:bodyPr>
            <a:lstStyle/>
            <a:p>
              <a:pPr algn="ctr"/>
              <a:r>
                <a:rPr lang="en-US" sz="1100" dirty="0">
                  <a:solidFill>
                    <a:srgbClr val="EEECE1">
                      <a:lumMod val="75000"/>
                    </a:srgbClr>
                  </a:solidFill>
                  <a:latin typeface="Cambria"/>
                  <a:cs typeface="Cambria"/>
                </a:rPr>
                <a:t>NE La. </a:t>
              </a:r>
            </a:p>
            <a:p>
              <a:pPr algn="ctr"/>
              <a:r>
                <a:rPr lang="en-US" sz="1100" dirty="0">
                  <a:solidFill>
                    <a:srgbClr val="EEECE1">
                      <a:lumMod val="75000"/>
                    </a:srgbClr>
                  </a:solidFill>
                  <a:latin typeface="Cambria"/>
                  <a:cs typeface="Cambria"/>
                </a:rPr>
                <a:t>Veterans </a:t>
              </a:r>
            </a:p>
            <a:p>
              <a:pPr algn="ctr"/>
              <a:r>
                <a:rPr lang="en-US" sz="1100" dirty="0">
                  <a:solidFill>
                    <a:srgbClr val="EEECE1">
                      <a:lumMod val="75000"/>
                    </a:srgbClr>
                  </a:solidFill>
                  <a:latin typeface="Cambria"/>
                  <a:cs typeface="Cambria"/>
                </a:rPr>
                <a:t>Cemetery</a:t>
              </a:r>
            </a:p>
            <a:p>
              <a:pPr algn="ctr"/>
              <a:endParaRPr lang="en-US" sz="1100" dirty="0">
                <a:solidFill>
                  <a:srgbClr val="EEECE1">
                    <a:lumMod val="75000"/>
                  </a:srgbClr>
                </a:solidFill>
                <a:latin typeface="Cambria"/>
                <a:cs typeface="Cambria"/>
              </a:endParaRPr>
            </a:p>
            <a:p>
              <a:pPr algn="ctr"/>
              <a:r>
                <a:rPr lang="en-US" sz="1100" dirty="0">
                  <a:solidFill>
                    <a:srgbClr val="EEECE1">
                      <a:lumMod val="75000"/>
                    </a:srgbClr>
                  </a:solidFill>
                  <a:latin typeface="Cambria"/>
                  <a:cs typeface="Cambria"/>
                </a:rPr>
                <a:t>Rayville</a:t>
              </a:r>
            </a:p>
          </p:txBody>
        </p:sp>
        <p:sp>
          <p:nvSpPr>
            <p:cNvPr id="27" name="TextBox 26"/>
            <p:cNvSpPr txBox="1"/>
            <p:nvPr/>
          </p:nvSpPr>
          <p:spPr>
            <a:xfrm>
              <a:off x="1286036" y="1207149"/>
              <a:ext cx="1073749" cy="1152366"/>
            </a:xfrm>
            <a:prstGeom prst="rect">
              <a:avLst/>
            </a:prstGeom>
            <a:noFill/>
          </p:spPr>
          <p:txBody>
            <a:bodyPr wrap="square" rtlCol="0">
              <a:spAutoFit/>
            </a:bodyPr>
            <a:lstStyle/>
            <a:p>
              <a:pPr algn="ctr"/>
              <a:r>
                <a:rPr lang="en-US" sz="1100" dirty="0">
                  <a:solidFill>
                    <a:srgbClr val="EEECE1">
                      <a:lumMod val="75000"/>
                    </a:srgbClr>
                  </a:solidFill>
                  <a:latin typeface="Cambria"/>
                  <a:cs typeface="Cambria"/>
                </a:rPr>
                <a:t>NW La. </a:t>
              </a:r>
            </a:p>
            <a:p>
              <a:pPr algn="ctr"/>
              <a:r>
                <a:rPr lang="en-US" sz="1100" dirty="0">
                  <a:solidFill>
                    <a:srgbClr val="EEECE1">
                      <a:lumMod val="75000"/>
                    </a:srgbClr>
                  </a:solidFill>
                  <a:latin typeface="Cambria"/>
                  <a:cs typeface="Cambria"/>
                </a:rPr>
                <a:t>Veterans </a:t>
              </a:r>
            </a:p>
            <a:p>
              <a:pPr algn="ctr"/>
              <a:r>
                <a:rPr lang="en-US" sz="1100" dirty="0">
                  <a:solidFill>
                    <a:srgbClr val="EEECE1">
                      <a:lumMod val="75000"/>
                    </a:srgbClr>
                  </a:solidFill>
                  <a:latin typeface="Cambria"/>
                  <a:cs typeface="Cambria"/>
                </a:rPr>
                <a:t>Cemetery</a:t>
              </a:r>
            </a:p>
            <a:p>
              <a:pPr algn="ctr"/>
              <a:endParaRPr lang="en-US" sz="1100" dirty="0">
                <a:solidFill>
                  <a:srgbClr val="EEECE1">
                    <a:lumMod val="75000"/>
                  </a:srgbClr>
                </a:solidFill>
                <a:latin typeface="Cambria"/>
                <a:cs typeface="Cambria"/>
              </a:endParaRPr>
            </a:p>
            <a:p>
              <a:pPr algn="ctr"/>
              <a:r>
                <a:rPr lang="en-US" sz="1100" dirty="0">
                  <a:solidFill>
                    <a:srgbClr val="EEECE1">
                      <a:lumMod val="75000"/>
                    </a:srgbClr>
                  </a:solidFill>
                  <a:latin typeface="Cambria"/>
                  <a:cs typeface="Cambria"/>
                </a:rPr>
                <a:t>Keithville</a:t>
              </a:r>
            </a:p>
          </p:txBody>
        </p:sp>
        <p:sp>
          <p:nvSpPr>
            <p:cNvPr id="28" name="TextBox 27"/>
            <p:cNvSpPr txBox="1"/>
            <p:nvPr/>
          </p:nvSpPr>
          <p:spPr>
            <a:xfrm>
              <a:off x="4627792" y="3517962"/>
              <a:ext cx="1602212" cy="674705"/>
            </a:xfrm>
            <a:prstGeom prst="rect">
              <a:avLst/>
            </a:prstGeom>
            <a:noFill/>
          </p:spPr>
          <p:txBody>
            <a:bodyPr wrap="square" rtlCol="0">
              <a:spAutoFit/>
            </a:bodyPr>
            <a:lstStyle/>
            <a:p>
              <a:pPr algn="ctr"/>
              <a:r>
                <a:rPr lang="en-US" sz="1100" dirty="0">
                  <a:solidFill>
                    <a:srgbClr val="EEECE1">
                      <a:lumMod val="75000"/>
                    </a:srgbClr>
                  </a:solidFill>
                  <a:latin typeface="Cambria"/>
                  <a:cs typeface="Cambria"/>
                </a:rPr>
                <a:t>SE  La. </a:t>
              </a:r>
            </a:p>
            <a:p>
              <a:pPr algn="ctr"/>
              <a:r>
                <a:rPr lang="en-US" sz="1100" dirty="0" smtClean="0">
                  <a:solidFill>
                    <a:srgbClr val="EEECE1">
                      <a:lumMod val="75000"/>
                    </a:srgbClr>
                  </a:solidFill>
                  <a:latin typeface="Cambria"/>
                  <a:cs typeface="Cambria"/>
                </a:rPr>
                <a:t>Veterans Cemetery</a:t>
              </a:r>
              <a:endParaRPr lang="en-US" sz="1100" dirty="0">
                <a:solidFill>
                  <a:srgbClr val="EEECE1">
                    <a:lumMod val="75000"/>
                  </a:srgbClr>
                </a:solidFill>
                <a:latin typeface="Cambria"/>
                <a:cs typeface="Cambria"/>
              </a:endParaRPr>
            </a:p>
            <a:p>
              <a:pPr algn="ctr"/>
              <a:r>
                <a:rPr lang="en-US" sz="1100" dirty="0" smtClean="0">
                  <a:solidFill>
                    <a:srgbClr val="EEECE1">
                      <a:lumMod val="75000"/>
                    </a:srgbClr>
                  </a:solidFill>
                  <a:latin typeface="Cambria"/>
                  <a:cs typeface="Cambria"/>
                </a:rPr>
                <a:t>Slidell</a:t>
              </a:r>
              <a:endParaRPr lang="en-US" sz="1100" dirty="0">
                <a:solidFill>
                  <a:srgbClr val="EEECE1">
                    <a:lumMod val="75000"/>
                  </a:srgbClr>
                </a:solidFill>
                <a:latin typeface="Cambria"/>
                <a:cs typeface="Cambria"/>
              </a:endParaRPr>
            </a:p>
          </p:txBody>
        </p:sp>
      </p:grpSp>
      <p:sp>
        <p:nvSpPr>
          <p:cNvPr id="2" name="Rectangle 1"/>
          <p:cNvSpPr/>
          <p:nvPr/>
        </p:nvSpPr>
        <p:spPr>
          <a:xfrm>
            <a:off x="4087976" y="1247889"/>
            <a:ext cx="4572000" cy="2693045"/>
          </a:xfrm>
          <a:prstGeom prst="rect">
            <a:avLst/>
          </a:prstGeom>
        </p:spPr>
        <p:txBody>
          <a:bodyPr>
            <a:spAutoFit/>
          </a:bodyPr>
          <a:lstStyle/>
          <a:p>
            <a:r>
              <a:rPr lang="en-US" sz="1300" dirty="0">
                <a:solidFill>
                  <a:srgbClr val="283446"/>
                </a:solidFill>
                <a:latin typeface="Cambria" panose="02040503050406030204" pitchFamily="18" charset="0"/>
                <a:ea typeface="Cambria" panose="02040503050406030204" pitchFamily="18" charset="0"/>
              </a:rPr>
              <a:t>LDVA operates five veterans cemeteries located across the state, offering a variety of burial options for veterans, spouses and dependent children. </a:t>
            </a:r>
            <a:endParaRPr lang="en-US" sz="1300" dirty="0" smtClean="0">
              <a:solidFill>
                <a:srgbClr val="283446"/>
              </a:solidFill>
              <a:latin typeface="Cambria" panose="02040503050406030204" pitchFamily="18" charset="0"/>
              <a:ea typeface="Cambria" panose="02040503050406030204" pitchFamily="18" charset="0"/>
            </a:endParaRPr>
          </a:p>
          <a:p>
            <a:endParaRPr lang="en-US" sz="1300" dirty="0" smtClean="0">
              <a:solidFill>
                <a:srgbClr val="283446"/>
              </a:solidFill>
              <a:latin typeface="Cambria" panose="02040503050406030204" pitchFamily="18" charset="0"/>
              <a:ea typeface="Cambria" panose="02040503050406030204" pitchFamily="18" charset="0"/>
            </a:endParaRPr>
          </a:p>
          <a:p>
            <a:r>
              <a:rPr lang="en-US" sz="1300" dirty="0" smtClean="0">
                <a:solidFill>
                  <a:srgbClr val="283446"/>
                </a:solidFill>
                <a:latin typeface="Cambria" panose="02040503050406030204" pitchFamily="18" charset="0"/>
                <a:ea typeface="Cambria" panose="02040503050406030204" pitchFamily="18" charset="0"/>
              </a:rPr>
              <a:t>Each </a:t>
            </a:r>
            <a:r>
              <a:rPr lang="en-US" sz="1300" dirty="0">
                <a:solidFill>
                  <a:srgbClr val="283446"/>
                </a:solidFill>
                <a:latin typeface="Cambria" panose="02040503050406030204" pitchFamily="18" charset="0"/>
                <a:ea typeface="Cambria" panose="02040503050406030204" pitchFamily="18" charset="0"/>
              </a:rPr>
              <a:t>location features beautiful and spacious grounds, covered shelter for committal services and are open Monday through Friday for interments with visitation open daily.</a:t>
            </a:r>
          </a:p>
          <a:p>
            <a:endParaRPr lang="en-US" sz="1300" dirty="0" smtClean="0">
              <a:solidFill>
                <a:srgbClr val="283446"/>
              </a:solidFill>
              <a:latin typeface="Cambria" panose="02040503050406030204" pitchFamily="18" charset="0"/>
              <a:ea typeface="Cambria" panose="02040503050406030204" pitchFamily="18" charset="0"/>
            </a:endParaRPr>
          </a:p>
          <a:p>
            <a:r>
              <a:rPr lang="en-US" sz="1300" dirty="0" smtClean="0">
                <a:solidFill>
                  <a:srgbClr val="283446"/>
                </a:solidFill>
                <a:latin typeface="Cambria" panose="02040503050406030204" pitchFamily="18" charset="0"/>
                <a:ea typeface="Cambria" panose="02040503050406030204" pitchFamily="18" charset="0"/>
              </a:rPr>
              <a:t>Burial </a:t>
            </a:r>
            <a:r>
              <a:rPr lang="en-US" sz="1300" dirty="0">
                <a:solidFill>
                  <a:srgbClr val="283446"/>
                </a:solidFill>
                <a:latin typeface="Cambria" panose="02040503050406030204" pitchFamily="18" charset="0"/>
                <a:ea typeface="Cambria" panose="02040503050406030204" pitchFamily="18" charset="0"/>
              </a:rPr>
              <a:t>benefits may include the following:</a:t>
            </a:r>
          </a:p>
          <a:p>
            <a:pPr>
              <a:buFont typeface="Arial" panose="020B0604020202020204" pitchFamily="34" charset="0"/>
              <a:buChar char="•"/>
            </a:pPr>
            <a:r>
              <a:rPr lang="en-US" sz="1300" dirty="0">
                <a:solidFill>
                  <a:srgbClr val="283446"/>
                </a:solidFill>
                <a:latin typeface="Cambria" panose="02040503050406030204" pitchFamily="18" charset="0"/>
                <a:ea typeface="Cambria" panose="02040503050406030204" pitchFamily="18" charset="0"/>
              </a:rPr>
              <a:t>Grave sites for casket or cremated remains,</a:t>
            </a:r>
          </a:p>
          <a:p>
            <a:pPr>
              <a:buFont typeface="Arial" panose="020B0604020202020204" pitchFamily="34" charset="0"/>
              <a:buChar char="•"/>
            </a:pPr>
            <a:r>
              <a:rPr lang="en-US" sz="1300" dirty="0">
                <a:solidFill>
                  <a:srgbClr val="283446"/>
                </a:solidFill>
                <a:latin typeface="Cambria" panose="02040503050406030204" pitchFamily="18" charset="0"/>
                <a:ea typeface="Cambria" panose="02040503050406030204" pitchFamily="18" charset="0"/>
              </a:rPr>
              <a:t>Headstones or markers,</a:t>
            </a:r>
          </a:p>
          <a:p>
            <a:pPr>
              <a:buFont typeface="Arial" panose="020B0604020202020204" pitchFamily="34" charset="0"/>
              <a:buChar char="•"/>
            </a:pPr>
            <a:r>
              <a:rPr lang="en-US" sz="1300" dirty="0">
                <a:solidFill>
                  <a:srgbClr val="283446"/>
                </a:solidFill>
                <a:latin typeface="Cambria" panose="02040503050406030204" pitchFamily="18" charset="0"/>
                <a:ea typeface="Cambria" panose="02040503050406030204" pitchFamily="18" charset="0"/>
              </a:rPr>
              <a:t>Opening and closing of the graves, and</a:t>
            </a:r>
          </a:p>
          <a:p>
            <a:pPr>
              <a:buFont typeface="Arial" panose="020B0604020202020204" pitchFamily="34" charset="0"/>
              <a:buChar char="•"/>
            </a:pPr>
            <a:r>
              <a:rPr lang="en-US" sz="1300" dirty="0">
                <a:solidFill>
                  <a:srgbClr val="283446"/>
                </a:solidFill>
                <a:latin typeface="Cambria" panose="02040503050406030204" pitchFamily="18" charset="0"/>
                <a:ea typeface="Cambria" panose="02040503050406030204" pitchFamily="18" charset="0"/>
              </a:rPr>
              <a:t>Continued perpetual care.</a:t>
            </a:r>
            <a:endParaRPr lang="en-US" sz="1300" i="0" dirty="0">
              <a:solidFill>
                <a:srgbClr val="283446"/>
              </a:solidFill>
              <a:effectLst/>
              <a:latin typeface="Cambria" panose="02040503050406030204" pitchFamily="18" charset="0"/>
              <a:ea typeface="Cambria" panose="02040503050406030204" pitchFamily="18" charset="0"/>
            </a:endParaRPr>
          </a:p>
        </p:txBody>
      </p:sp>
      <p:sp>
        <p:nvSpPr>
          <p:cNvPr id="30" name="Rounded Rectangle 29"/>
          <p:cNvSpPr/>
          <p:nvPr/>
        </p:nvSpPr>
        <p:spPr>
          <a:xfrm>
            <a:off x="5605266" y="4273696"/>
            <a:ext cx="2915752" cy="1429554"/>
          </a:xfrm>
          <a:prstGeom prst="roundRect">
            <a:avLst/>
          </a:prstGeom>
          <a:blipFill rotWithShape="1">
            <a:blip r:embed="rId5">
              <a:alphaModFix amt="50000"/>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Tree>
    <p:extLst>
      <p:ext uri="{BB962C8B-B14F-4D97-AF65-F5344CB8AC3E}">
        <p14:creationId xmlns:p14="http://schemas.microsoft.com/office/powerpoint/2010/main" val="241007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5525" y="132800"/>
            <a:ext cx="8870317" cy="6614903"/>
            <a:chOff x="145523" y="119068"/>
            <a:chExt cx="8870317" cy="6614903"/>
          </a:xfrm>
        </p:grpSpPr>
        <p:sp>
          <p:nvSpPr>
            <p:cNvPr id="16" name="Rectangle 15"/>
            <p:cNvSpPr/>
            <p:nvPr/>
          </p:nvSpPr>
          <p:spPr>
            <a:xfrm>
              <a:off x="145523" y="121700"/>
              <a:ext cx="8870316" cy="855743"/>
            </a:xfrm>
            <a:prstGeom prst="rect">
              <a:avLst/>
            </a:prstGeom>
            <a:solidFill>
              <a:srgbClr val="0F253E"/>
            </a:solidFill>
            <a:ln w="38100" cmpd="sng">
              <a:solidFill>
                <a:srgbClr val="9B9928"/>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4F81BD">
                    <a:lumMod val="75000"/>
                  </a:srgbClr>
                </a:solidFill>
                <a:latin typeface="Calibri"/>
              </a:endParaRPr>
            </a:p>
          </p:txBody>
        </p:sp>
        <p:sp>
          <p:nvSpPr>
            <p:cNvPr id="17" name="Rectangle 16"/>
            <p:cNvSpPr/>
            <p:nvPr/>
          </p:nvSpPr>
          <p:spPr>
            <a:xfrm>
              <a:off x="145523" y="119068"/>
              <a:ext cx="8870317" cy="6614903"/>
            </a:xfrm>
            <a:prstGeom prst="rect">
              <a:avLst/>
            </a:prstGeom>
            <a:noFill/>
            <a:ln w="38100" cmpd="sng">
              <a:solidFill>
                <a:srgbClr val="9A8E3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pic>
          <p:nvPicPr>
            <p:cNvPr id="15" name="Picture 14" descr="BraidedSeal.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p:spPr>
        </p:pic>
      </p:grpSp>
      <p:sp>
        <p:nvSpPr>
          <p:cNvPr id="13" name="Rectangle 12"/>
          <p:cNvSpPr/>
          <p:nvPr/>
        </p:nvSpPr>
        <p:spPr>
          <a:xfrm>
            <a:off x="944638" y="182081"/>
            <a:ext cx="7549432" cy="769441"/>
          </a:xfrm>
          <a:prstGeom prst="rect">
            <a:avLst/>
          </a:prstGeom>
        </p:spPr>
        <p:txBody>
          <a:bodyPr wrap="square">
            <a:spAutoFit/>
          </a:bodyPr>
          <a:lstStyle/>
          <a:p>
            <a:pPr algn="ctr" defTabSz="457189"/>
            <a:r>
              <a:rPr lang="en-US" sz="2400" dirty="0">
                <a:solidFill>
                  <a:srgbClr val="FFFFCC"/>
                </a:solidFill>
                <a:latin typeface="Cambria"/>
                <a:cs typeface="Cambria"/>
              </a:rPr>
              <a:t>Veterans Affairs</a:t>
            </a:r>
          </a:p>
          <a:p>
            <a:pPr algn="ctr" defTabSz="457189"/>
            <a:r>
              <a:rPr lang="en-US" sz="2000" dirty="0" smtClean="0">
                <a:solidFill>
                  <a:srgbClr val="FFFFCC"/>
                </a:solidFill>
                <a:latin typeface="Cambria"/>
                <a:cs typeface="Cambria"/>
              </a:rPr>
              <a:t>State Veterans Cemetery Program</a:t>
            </a:r>
            <a:endParaRPr lang="en-US" sz="2000" dirty="0">
              <a:solidFill>
                <a:srgbClr val="FFFFCC"/>
              </a:solidFill>
              <a:latin typeface="Cambria"/>
              <a:cs typeface="Cambria"/>
            </a:endParaRPr>
          </a:p>
        </p:txBody>
      </p:sp>
      <p:sp>
        <p:nvSpPr>
          <p:cNvPr id="14" name="Slide Number Placeholder 1"/>
          <p:cNvSpPr txBox="1">
            <a:spLocks/>
          </p:cNvSpPr>
          <p:nvPr/>
        </p:nvSpPr>
        <p:spPr>
          <a:xfrm>
            <a:off x="8601145" y="6490953"/>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a:solidFill>
                  <a:srgbClr val="4F81BD"/>
                </a:solidFill>
                <a:latin typeface="Bernard MT Condensed"/>
                <a:cs typeface="Bernard MT Condensed"/>
              </a:rPr>
              <a:pPr/>
              <a:t>6</a:t>
            </a:fld>
            <a:endParaRPr lang="en-US" sz="1000" i="1" dirty="0">
              <a:solidFill>
                <a:srgbClr val="4F81BD"/>
              </a:solidFill>
              <a:latin typeface="Bernard MT Condensed"/>
              <a:cs typeface="Bernard MT Condensed"/>
            </a:endParaRPr>
          </a:p>
        </p:txBody>
      </p:sp>
      <p:sp>
        <p:nvSpPr>
          <p:cNvPr id="6" name="Rectangle 5"/>
          <p:cNvSpPr/>
          <p:nvPr/>
        </p:nvSpPr>
        <p:spPr>
          <a:xfrm>
            <a:off x="268482" y="1719280"/>
            <a:ext cx="8624402" cy="1615827"/>
          </a:xfrm>
          <a:prstGeom prst="rect">
            <a:avLst/>
          </a:prstGeom>
          <a:ln w="28575">
            <a:solidFill>
              <a:schemeClr val="tx2"/>
            </a:solidFill>
          </a:ln>
        </p:spPr>
        <p:txBody>
          <a:bodyPr wrap="square">
            <a:spAutoFit/>
          </a:bodyPr>
          <a:lstStyle/>
          <a:p>
            <a:pPr algn="just"/>
            <a:r>
              <a:rPr lang="en-US" sz="1100" dirty="0" smtClean="0">
                <a:latin typeface="Cambria" panose="02040503050406030204" pitchFamily="18" charset="0"/>
                <a:ea typeface="Cambria" panose="02040503050406030204" pitchFamily="18" charset="0"/>
              </a:rPr>
              <a:t>The staffs </a:t>
            </a:r>
            <a:r>
              <a:rPr lang="en-US" sz="1100" dirty="0">
                <a:latin typeface="Cambria" panose="02040503050406030204" pitchFamily="18" charset="0"/>
                <a:ea typeface="Cambria" panose="02040503050406030204" pitchFamily="18" charset="0"/>
              </a:rPr>
              <a:t>of the </a:t>
            </a:r>
            <a:r>
              <a:rPr lang="en-US" sz="1100" dirty="0" smtClean="0">
                <a:latin typeface="Cambria" panose="02040503050406030204" pitchFamily="18" charset="0"/>
                <a:ea typeface="Cambria" panose="02040503050406030204" pitchFamily="18" charset="0"/>
              </a:rPr>
              <a:t>Northeast and Southwest </a:t>
            </a:r>
            <a:r>
              <a:rPr lang="en-US" sz="1100" dirty="0">
                <a:latin typeface="Cambria" panose="02040503050406030204" pitchFamily="18" charset="0"/>
                <a:ea typeface="Cambria" panose="02040503050406030204" pitchFamily="18" charset="0"/>
              </a:rPr>
              <a:t>Louisiana Veterans </a:t>
            </a:r>
            <a:r>
              <a:rPr lang="en-US" sz="1100" dirty="0" smtClean="0">
                <a:latin typeface="Cambria" panose="02040503050406030204" pitchFamily="18" charset="0"/>
                <a:ea typeface="Cambria" panose="02040503050406030204" pitchFamily="18" charset="0"/>
              </a:rPr>
              <a:t>Cemeteries </a:t>
            </a:r>
            <a:r>
              <a:rPr lang="en-US" sz="1100" dirty="0">
                <a:latin typeface="Cambria" panose="02040503050406030204" pitchFamily="18" charset="0"/>
                <a:ea typeface="Cambria" panose="02040503050406030204" pitchFamily="18" charset="0"/>
              </a:rPr>
              <a:t>received the U.S. Department of Veterans Affairs’ National Cemetery Administration’s Operational Excellence Award in </a:t>
            </a:r>
            <a:r>
              <a:rPr lang="en-US" sz="1100" dirty="0" smtClean="0">
                <a:latin typeface="Cambria" panose="02040503050406030204" pitchFamily="18" charset="0"/>
                <a:ea typeface="Cambria" panose="02040503050406030204" pitchFamily="18" charset="0"/>
              </a:rPr>
              <a:t>ceremonies at both cemeteries. </a:t>
            </a:r>
            <a:r>
              <a:rPr lang="en-US" sz="1100" dirty="0">
                <a:latin typeface="Cambria" panose="02040503050406030204" pitchFamily="18" charset="0"/>
                <a:ea typeface="Cambria" panose="02040503050406030204" pitchFamily="18" charset="0"/>
              </a:rPr>
              <a:t>James Earp, director of NCA’s Veterans Cemetery Grants Program presented the </a:t>
            </a:r>
            <a:r>
              <a:rPr lang="en-US" sz="1100" dirty="0" smtClean="0">
                <a:latin typeface="Cambria" panose="02040503050406030204" pitchFamily="18" charset="0"/>
                <a:ea typeface="Cambria" panose="02040503050406030204" pitchFamily="18" charset="0"/>
              </a:rPr>
              <a:t>awards </a:t>
            </a:r>
            <a:r>
              <a:rPr lang="en-US" sz="1100" dirty="0">
                <a:latin typeface="Cambria" panose="02040503050406030204" pitchFamily="18" charset="0"/>
                <a:ea typeface="Cambria" panose="02040503050406030204" pitchFamily="18" charset="0"/>
              </a:rPr>
              <a:t>to Louisiana Department of Veterans Affairs Secretary Charlton </a:t>
            </a:r>
            <a:r>
              <a:rPr lang="en-US" sz="1100" dirty="0" err="1">
                <a:latin typeface="Cambria" panose="02040503050406030204" pitchFamily="18" charset="0"/>
                <a:ea typeface="Cambria" panose="02040503050406030204" pitchFamily="18" charset="0"/>
              </a:rPr>
              <a:t>Meginley</a:t>
            </a:r>
            <a:r>
              <a:rPr lang="en-US" sz="1100" dirty="0">
                <a:latin typeface="Cambria" panose="02040503050406030204" pitchFamily="18" charset="0"/>
                <a:ea typeface="Cambria" panose="02040503050406030204" pitchFamily="18" charset="0"/>
              </a:rPr>
              <a:t>, COL (USAF Ret</a:t>
            </a:r>
            <a:r>
              <a:rPr lang="en-US" sz="1100" dirty="0" smtClean="0">
                <a:latin typeface="Cambria" panose="02040503050406030204" pitchFamily="18" charset="0"/>
                <a:ea typeface="Cambria" panose="02040503050406030204" pitchFamily="18" charset="0"/>
              </a:rPr>
              <a:t>), </a:t>
            </a:r>
            <a:r>
              <a:rPr lang="en-US" sz="1100" dirty="0">
                <a:latin typeface="Cambria" panose="02040503050406030204" pitchFamily="18" charset="0"/>
                <a:ea typeface="Cambria" panose="02040503050406030204" pitchFamily="18" charset="0"/>
              </a:rPr>
              <a:t>NELVC director Tim </a:t>
            </a:r>
            <a:r>
              <a:rPr lang="en-US" sz="1100" dirty="0" smtClean="0">
                <a:latin typeface="Cambria" panose="02040503050406030204" pitchFamily="18" charset="0"/>
                <a:ea typeface="Cambria" panose="02040503050406030204" pitchFamily="18" charset="0"/>
              </a:rPr>
              <a:t>Johnson and SWLVC </a:t>
            </a:r>
            <a:r>
              <a:rPr lang="en-US" sz="1100" dirty="0">
                <a:latin typeface="Cambria" panose="02040503050406030204" pitchFamily="18" charset="0"/>
                <a:ea typeface="Cambria" panose="02040503050406030204" pitchFamily="18" charset="0"/>
              </a:rPr>
              <a:t>director Dwayne Guidry</a:t>
            </a:r>
            <a:r>
              <a:rPr lang="en-US" sz="1100" dirty="0" smtClean="0">
                <a:latin typeface="Cambria" panose="02040503050406030204" pitchFamily="18" charset="0"/>
                <a:ea typeface="Cambria" panose="02040503050406030204" pitchFamily="18" charset="0"/>
              </a:rPr>
              <a:t>.</a:t>
            </a:r>
          </a:p>
          <a:p>
            <a:pPr algn="just"/>
            <a:endParaRPr lang="en-US" sz="1100" dirty="0">
              <a:latin typeface="Cambria" panose="02040503050406030204" pitchFamily="18" charset="0"/>
              <a:ea typeface="Cambria" panose="02040503050406030204" pitchFamily="18" charset="0"/>
            </a:endParaRPr>
          </a:p>
          <a:p>
            <a:pPr algn="just"/>
            <a:r>
              <a:rPr lang="en-US" sz="1100" dirty="0">
                <a:latin typeface="Cambria" panose="02040503050406030204" pitchFamily="18" charset="0"/>
                <a:ea typeface="Cambria" panose="02040503050406030204" pitchFamily="18" charset="0"/>
              </a:rPr>
              <a:t>The Operational Excellence Award is given to state veteran cemeteries for excellent compliance during their triennial review, which is a rigorous process examining 95 NCA standards including interment operations, grounds and equipment maintenance and headstone alignment. This was the first review for the SWLVC since it’s opening on March 6, 2020, and the award serves as a testament to the high standards they uphold</a:t>
            </a:r>
            <a:r>
              <a:rPr lang="en-US" sz="1100" dirty="0" smtClean="0">
                <a:latin typeface="Cambria" panose="02040503050406030204" pitchFamily="18" charset="0"/>
                <a:ea typeface="Cambria" panose="02040503050406030204" pitchFamily="18" charset="0"/>
              </a:rPr>
              <a:t>.</a:t>
            </a:r>
            <a:endParaRPr lang="en-US" sz="1100" dirty="0">
              <a:latin typeface="Cambria" panose="02040503050406030204" pitchFamily="18" charset="0"/>
              <a:ea typeface="Cambria" panose="02040503050406030204" pitchFamily="18" charset="0"/>
            </a:endParaRPr>
          </a:p>
        </p:txBody>
      </p:sp>
      <p:sp>
        <p:nvSpPr>
          <p:cNvPr id="7" name="Rectangle 6"/>
          <p:cNvSpPr/>
          <p:nvPr/>
        </p:nvSpPr>
        <p:spPr>
          <a:xfrm>
            <a:off x="268481" y="1201339"/>
            <a:ext cx="8624403" cy="276999"/>
          </a:xfrm>
          <a:prstGeom prst="rect">
            <a:avLst/>
          </a:prstGeom>
          <a:ln w="28575">
            <a:solidFill>
              <a:schemeClr val="tx2"/>
            </a:solidFill>
          </a:ln>
        </p:spPr>
        <p:txBody>
          <a:bodyPr wrap="square">
            <a:spAutoFit/>
          </a:bodyPr>
          <a:lstStyle/>
          <a:p>
            <a:pPr algn="ctr"/>
            <a:r>
              <a:rPr lang="en-US" sz="1200" b="1" dirty="0" smtClean="0">
                <a:solidFill>
                  <a:srgbClr val="283446"/>
                </a:solidFill>
                <a:latin typeface="Cambria" panose="02040503050406030204" pitchFamily="18" charset="0"/>
                <a:ea typeface="Cambria" panose="02040503050406030204" pitchFamily="18" charset="0"/>
              </a:rPr>
              <a:t>Northeast and Southwest Louisiana Veterans Cemetery Staffs Receive Federal </a:t>
            </a:r>
            <a:r>
              <a:rPr lang="en-US" sz="1200" b="1" dirty="0">
                <a:solidFill>
                  <a:srgbClr val="283446"/>
                </a:solidFill>
                <a:latin typeface="Cambria" panose="02040503050406030204" pitchFamily="18" charset="0"/>
                <a:ea typeface="Cambria" panose="02040503050406030204" pitchFamily="18" charset="0"/>
              </a:rPr>
              <a:t>VA </a:t>
            </a:r>
            <a:r>
              <a:rPr lang="en-US" sz="1200" b="1" dirty="0" smtClean="0">
                <a:solidFill>
                  <a:srgbClr val="283446"/>
                </a:solidFill>
                <a:latin typeface="Cambria" panose="02040503050406030204" pitchFamily="18" charset="0"/>
                <a:ea typeface="Cambria" panose="02040503050406030204" pitchFamily="18" charset="0"/>
              </a:rPr>
              <a:t>Operational Excellence Awards</a:t>
            </a:r>
            <a:endParaRPr lang="en-US" sz="1200" dirty="0">
              <a:latin typeface="Cambria" panose="02040503050406030204" pitchFamily="18" charset="0"/>
              <a:ea typeface="Cambria" panose="02040503050406030204" pitchFamily="18" charset="0"/>
            </a:endParaRPr>
          </a:p>
        </p:txBody>
      </p:sp>
      <p:pic>
        <p:nvPicPr>
          <p:cNvPr id="29" name="Picture 28"/>
          <p:cNvPicPr>
            <a:picLocks noChangeAspect="1"/>
          </p:cNvPicPr>
          <p:nvPr/>
        </p:nvPicPr>
        <p:blipFill>
          <a:blip r:embed="rId3"/>
          <a:stretch>
            <a:fillRect/>
          </a:stretch>
        </p:blipFill>
        <p:spPr>
          <a:xfrm>
            <a:off x="3624349" y="4199788"/>
            <a:ext cx="1762297" cy="1778924"/>
          </a:xfrm>
          <a:prstGeom prst="rect">
            <a:avLst/>
          </a:prstGeom>
        </p:spPr>
      </p:pic>
      <p:sp>
        <p:nvSpPr>
          <p:cNvPr id="9" name="TextBox 8"/>
          <p:cNvSpPr txBox="1"/>
          <p:nvPr/>
        </p:nvSpPr>
        <p:spPr>
          <a:xfrm>
            <a:off x="148050" y="6560851"/>
            <a:ext cx="1848583" cy="215444"/>
          </a:xfrm>
          <a:prstGeom prst="rect">
            <a:avLst/>
          </a:prstGeom>
          <a:noFill/>
        </p:spPr>
        <p:txBody>
          <a:bodyPr wrap="none" rtlCol="0">
            <a:spAutoFit/>
          </a:bodyPr>
          <a:lstStyle/>
          <a:p>
            <a:r>
              <a:rPr lang="en-US" sz="800" i="1" dirty="0" smtClean="0">
                <a:latin typeface="Cambria" panose="02040503050406030204" pitchFamily="18" charset="0"/>
                <a:ea typeface="Cambria" panose="02040503050406030204" pitchFamily="18" charset="0"/>
              </a:rPr>
              <a:t>Source: Department of Veterans Affairs</a:t>
            </a:r>
            <a:endParaRPr lang="en-US" sz="800" i="1"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4"/>
          <a:stretch>
            <a:fillRect/>
          </a:stretch>
        </p:blipFill>
        <p:spPr>
          <a:xfrm>
            <a:off x="6043352" y="3457833"/>
            <a:ext cx="2450717" cy="3008978"/>
          </a:xfrm>
          <a:prstGeom prst="rect">
            <a:avLst/>
          </a:prstGeom>
          <a:ln w="38100">
            <a:solidFill>
              <a:schemeClr val="tx2">
                <a:lumMod val="75000"/>
              </a:schemeClr>
            </a:solidFill>
          </a:ln>
        </p:spPr>
      </p:pic>
      <p:pic>
        <p:nvPicPr>
          <p:cNvPr id="3" name="Picture 2"/>
          <p:cNvPicPr>
            <a:picLocks noChangeAspect="1"/>
          </p:cNvPicPr>
          <p:nvPr/>
        </p:nvPicPr>
        <p:blipFill>
          <a:blip r:embed="rId5"/>
          <a:stretch>
            <a:fillRect/>
          </a:stretch>
        </p:blipFill>
        <p:spPr>
          <a:xfrm>
            <a:off x="557780" y="3457833"/>
            <a:ext cx="2409864" cy="3008978"/>
          </a:xfrm>
          <a:prstGeom prst="rect">
            <a:avLst/>
          </a:prstGeom>
          <a:ln w="38100">
            <a:solidFill>
              <a:schemeClr val="accent1">
                <a:lumMod val="50000"/>
              </a:schemeClr>
            </a:solidFill>
          </a:ln>
        </p:spPr>
      </p:pic>
    </p:spTree>
    <p:extLst>
      <p:ext uri="{BB962C8B-B14F-4D97-AF65-F5344CB8AC3E}">
        <p14:creationId xmlns:p14="http://schemas.microsoft.com/office/powerpoint/2010/main" val="657427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5525" y="119071"/>
            <a:ext cx="8870317" cy="6614903"/>
            <a:chOff x="145523" y="119068"/>
            <a:chExt cx="8870317" cy="6614903"/>
          </a:xfrm>
        </p:grpSpPr>
        <p:grpSp>
          <p:nvGrpSpPr>
            <p:cNvPr id="3" name="Group 8"/>
            <p:cNvGrpSpPr/>
            <p:nvPr/>
          </p:nvGrpSpPr>
          <p:grpSpPr>
            <a:xfrm>
              <a:off x="145523" y="119068"/>
              <a:ext cx="8870317" cy="6614903"/>
              <a:chOff x="145523" y="119068"/>
              <a:chExt cx="8870317" cy="6614903"/>
            </a:xfrm>
          </p:grpSpPr>
          <p:sp>
            <p:nvSpPr>
              <p:cNvPr id="10" name="Rectangle 9"/>
              <p:cNvSpPr/>
              <p:nvPr/>
            </p:nvSpPr>
            <p:spPr>
              <a:xfrm>
                <a:off x="145523" y="121700"/>
                <a:ext cx="8870316" cy="855743"/>
              </a:xfrm>
              <a:prstGeom prst="rect">
                <a:avLst/>
              </a:prstGeom>
              <a:solidFill>
                <a:srgbClr val="10253F"/>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lumMod val="75000"/>
                    </a:srgbClr>
                  </a:solidFill>
                  <a:latin typeface="Calibri"/>
                </a:endParaRPr>
              </a:p>
            </p:txBody>
          </p:sp>
          <p:sp>
            <p:nvSpPr>
              <p:cNvPr id="11" name="Rectangle 10"/>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grpSp>
        <p:pic>
          <p:nvPicPr>
            <p:cNvPr id="13" name="Picture 12" descr="BraidedSeal.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grpSp>
      <p:sp>
        <p:nvSpPr>
          <p:cNvPr id="7" name="Rectangle 6"/>
          <p:cNvSpPr/>
          <p:nvPr/>
        </p:nvSpPr>
        <p:spPr>
          <a:xfrm>
            <a:off x="2673854" y="180757"/>
            <a:ext cx="4612770" cy="738664"/>
          </a:xfrm>
          <a:prstGeom prst="rect">
            <a:avLst/>
          </a:prstGeom>
        </p:spPr>
        <p:txBody>
          <a:bodyPr wrap="square">
            <a:spAutoFit/>
          </a:bodyPr>
          <a:lstStyle/>
          <a:p>
            <a:pPr algn="ctr"/>
            <a:r>
              <a:rPr lang="en-US" sz="2400" dirty="0">
                <a:solidFill>
                  <a:srgbClr val="FFFFCC"/>
                </a:solidFill>
                <a:latin typeface="Cambria"/>
                <a:cs typeface="Cambria"/>
              </a:rPr>
              <a:t>Veterans Affairs</a:t>
            </a:r>
          </a:p>
          <a:p>
            <a:pPr algn="ctr"/>
            <a:r>
              <a:rPr lang="en-US" dirty="0" smtClean="0">
                <a:solidFill>
                  <a:srgbClr val="FFFFCC"/>
                </a:solidFill>
                <a:latin typeface="Cambria"/>
                <a:cs typeface="Cambria"/>
              </a:rPr>
              <a:t>Veterans Homes</a:t>
            </a:r>
            <a:endParaRPr lang="en-US" dirty="0">
              <a:solidFill>
                <a:srgbClr val="FFFFCC"/>
              </a:solidFill>
              <a:latin typeface="Cambria"/>
              <a:cs typeface="Cambria"/>
            </a:endParaRPr>
          </a:p>
        </p:txBody>
      </p:sp>
      <p:sp>
        <p:nvSpPr>
          <p:cNvPr id="8" name="Slide Number Placeholder 1"/>
          <p:cNvSpPr txBox="1">
            <a:spLocks/>
          </p:cNvSpPr>
          <p:nvPr/>
        </p:nvSpPr>
        <p:spPr>
          <a:xfrm>
            <a:off x="8601146" y="6490954"/>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a:solidFill>
                  <a:srgbClr val="4F81BD"/>
                </a:solidFill>
                <a:latin typeface="Bernard MT Condensed"/>
                <a:cs typeface="Bernard MT Condensed"/>
              </a:rPr>
              <a:pPr/>
              <a:t>7</a:t>
            </a:fld>
            <a:endParaRPr lang="en-US" sz="1000" i="1" dirty="0">
              <a:solidFill>
                <a:srgbClr val="4F81BD"/>
              </a:solidFill>
              <a:latin typeface="Bernard MT Condensed"/>
              <a:cs typeface="Bernard MT Condensed"/>
            </a:endParaRPr>
          </a:p>
        </p:txBody>
      </p:sp>
      <p:sp>
        <p:nvSpPr>
          <p:cNvPr id="21" name="Rectangle 20"/>
          <p:cNvSpPr/>
          <p:nvPr/>
        </p:nvSpPr>
        <p:spPr>
          <a:xfrm>
            <a:off x="5616253" y="2448266"/>
            <a:ext cx="2977520" cy="3108543"/>
          </a:xfrm>
          <a:prstGeom prst="rect">
            <a:avLst/>
          </a:prstGeom>
          <a:solidFill>
            <a:schemeClr val="bg1">
              <a:lumMod val="95000"/>
            </a:schemeClr>
          </a:solidFill>
          <a:ln>
            <a:solidFill>
              <a:srgbClr val="C00000"/>
            </a:solidFill>
          </a:ln>
        </p:spPr>
        <p:txBody>
          <a:bodyPr wrap="square">
            <a:spAutoFit/>
          </a:bodyPr>
          <a:lstStyle/>
          <a:p>
            <a:pPr algn="ctr"/>
            <a:r>
              <a:rPr lang="en-US" sz="1400" b="1" dirty="0">
                <a:solidFill>
                  <a:srgbClr val="283446"/>
                </a:solidFill>
                <a:latin typeface="Cambria" panose="02040503050406030204" pitchFamily="18" charset="0"/>
                <a:ea typeface="Cambria" panose="02040503050406030204" pitchFamily="18" charset="0"/>
              </a:rPr>
              <a:t>Louisiana Veterans Homes</a:t>
            </a:r>
          </a:p>
          <a:p>
            <a:r>
              <a:rPr lang="en-US" sz="1400" dirty="0">
                <a:solidFill>
                  <a:srgbClr val="283446"/>
                </a:solidFill>
                <a:latin typeface="Cambria" panose="02040503050406030204" pitchFamily="18" charset="0"/>
                <a:ea typeface="Cambria" panose="02040503050406030204" pitchFamily="18" charset="0"/>
              </a:rPr>
              <a:t>LDVA proudly operates five state-of-the-art Veterans Homes across the state. </a:t>
            </a:r>
            <a:endParaRPr lang="en-US" sz="1400" dirty="0" smtClean="0">
              <a:solidFill>
                <a:srgbClr val="283446"/>
              </a:solidFill>
              <a:latin typeface="Cambria" panose="02040503050406030204" pitchFamily="18" charset="0"/>
              <a:ea typeface="Cambria" panose="02040503050406030204" pitchFamily="18" charset="0"/>
            </a:endParaRPr>
          </a:p>
          <a:p>
            <a:endParaRPr lang="en-US" sz="1400" dirty="0">
              <a:solidFill>
                <a:srgbClr val="283446"/>
              </a:solidFill>
              <a:latin typeface="Cambria" panose="02040503050406030204" pitchFamily="18" charset="0"/>
              <a:ea typeface="Cambria" panose="02040503050406030204" pitchFamily="18" charset="0"/>
            </a:endParaRPr>
          </a:p>
          <a:p>
            <a:r>
              <a:rPr lang="en-US" sz="1400" dirty="0" smtClean="0">
                <a:solidFill>
                  <a:srgbClr val="283446"/>
                </a:solidFill>
                <a:latin typeface="Cambria" panose="02040503050406030204" pitchFamily="18" charset="0"/>
                <a:ea typeface="Cambria" panose="02040503050406030204" pitchFamily="18" charset="0"/>
              </a:rPr>
              <a:t>Each </a:t>
            </a:r>
            <a:r>
              <a:rPr lang="en-US" sz="1400" dirty="0">
                <a:solidFill>
                  <a:srgbClr val="283446"/>
                </a:solidFill>
                <a:latin typeface="Cambria" panose="02040503050406030204" pitchFamily="18" charset="0"/>
                <a:ea typeface="Cambria" panose="02040503050406030204" pitchFamily="18" charset="0"/>
              </a:rPr>
              <a:t>facility offers a variety of services including</a:t>
            </a:r>
            <a:r>
              <a:rPr lang="en-US" sz="1400" dirty="0" smtClean="0">
                <a:solidFill>
                  <a:srgbClr val="283446"/>
                </a:solidFill>
                <a:latin typeface="Cambria" panose="02040503050406030204" pitchFamily="18" charset="0"/>
                <a:ea typeface="Cambria" panose="02040503050406030204" pitchFamily="18" charset="0"/>
              </a:rPr>
              <a:t>:</a:t>
            </a:r>
          </a:p>
          <a:p>
            <a:endParaRPr lang="en-US" sz="1400" dirty="0">
              <a:solidFill>
                <a:srgbClr val="283446"/>
              </a:solidFill>
              <a:latin typeface="Cambria" panose="02040503050406030204" pitchFamily="18" charset="0"/>
              <a:ea typeface="Cambria" panose="02040503050406030204" pitchFamily="18" charset="0"/>
            </a:endParaRPr>
          </a:p>
          <a:p>
            <a:pPr>
              <a:buFont typeface="Arial" panose="020B0604020202020204" pitchFamily="34" charset="0"/>
              <a:buChar char="•"/>
            </a:pPr>
            <a:r>
              <a:rPr lang="en-US" sz="1400" dirty="0">
                <a:solidFill>
                  <a:srgbClr val="283446"/>
                </a:solidFill>
                <a:latin typeface="Cambria" panose="02040503050406030204" pitchFamily="18" charset="0"/>
                <a:ea typeface="Cambria" panose="02040503050406030204" pitchFamily="18" charset="0"/>
              </a:rPr>
              <a:t>Long- and short-term care</a:t>
            </a:r>
          </a:p>
          <a:p>
            <a:pPr>
              <a:buFont typeface="Arial" panose="020B0604020202020204" pitchFamily="34" charset="0"/>
              <a:buChar char="•"/>
            </a:pPr>
            <a:r>
              <a:rPr lang="en-US" sz="1400" dirty="0">
                <a:solidFill>
                  <a:srgbClr val="283446"/>
                </a:solidFill>
                <a:latin typeface="Cambria" panose="02040503050406030204" pitchFamily="18" charset="0"/>
                <a:ea typeface="Cambria" panose="02040503050406030204" pitchFamily="18" charset="0"/>
              </a:rPr>
              <a:t>Rehabilitative therapies</a:t>
            </a:r>
          </a:p>
          <a:p>
            <a:pPr>
              <a:buFont typeface="Arial" panose="020B0604020202020204" pitchFamily="34" charset="0"/>
              <a:buChar char="•"/>
            </a:pPr>
            <a:r>
              <a:rPr lang="en-US" sz="1400" dirty="0">
                <a:solidFill>
                  <a:srgbClr val="283446"/>
                </a:solidFill>
                <a:latin typeface="Cambria" panose="02040503050406030204" pitchFamily="18" charset="0"/>
                <a:ea typeface="Cambria" panose="02040503050406030204" pitchFamily="18" charset="0"/>
              </a:rPr>
              <a:t>Alzheimer’s and intermediate care</a:t>
            </a:r>
          </a:p>
          <a:p>
            <a:pPr>
              <a:buFont typeface="Arial" panose="020B0604020202020204" pitchFamily="34" charset="0"/>
              <a:buChar char="•"/>
            </a:pPr>
            <a:r>
              <a:rPr lang="en-US" sz="1400" dirty="0">
                <a:solidFill>
                  <a:srgbClr val="283446"/>
                </a:solidFill>
                <a:latin typeface="Cambria" panose="02040503050406030204" pitchFamily="18" charset="0"/>
                <a:ea typeface="Cambria" panose="02040503050406030204" pitchFamily="18" charset="0"/>
              </a:rPr>
              <a:t>Skilled nursing</a:t>
            </a:r>
          </a:p>
          <a:p>
            <a:pPr>
              <a:buFont typeface="Arial" panose="020B0604020202020204" pitchFamily="34" charset="0"/>
              <a:buChar char="•"/>
            </a:pPr>
            <a:r>
              <a:rPr lang="en-US" sz="1400" dirty="0">
                <a:solidFill>
                  <a:srgbClr val="283446"/>
                </a:solidFill>
                <a:latin typeface="Cambria" panose="02040503050406030204" pitchFamily="18" charset="0"/>
                <a:ea typeface="Cambria" panose="02040503050406030204" pitchFamily="18" charset="0"/>
              </a:rPr>
              <a:t>Mental health services</a:t>
            </a:r>
          </a:p>
          <a:p>
            <a:pPr>
              <a:buFont typeface="Arial" panose="020B0604020202020204" pitchFamily="34" charset="0"/>
              <a:buChar char="•"/>
            </a:pPr>
            <a:r>
              <a:rPr lang="en-US" sz="1400" dirty="0">
                <a:solidFill>
                  <a:srgbClr val="283446"/>
                </a:solidFill>
                <a:latin typeface="Cambria" panose="02040503050406030204" pitchFamily="18" charset="0"/>
                <a:ea typeface="Cambria" panose="02040503050406030204" pitchFamily="18" charset="0"/>
              </a:rPr>
              <a:t>Centralized pharmacy </a:t>
            </a:r>
            <a:r>
              <a:rPr lang="en-US" sz="1400" dirty="0" smtClean="0">
                <a:solidFill>
                  <a:srgbClr val="283446"/>
                </a:solidFill>
                <a:latin typeface="Cambria" panose="02040503050406030204" pitchFamily="18" charset="0"/>
                <a:ea typeface="Cambria" panose="02040503050406030204" pitchFamily="18" charset="0"/>
              </a:rPr>
              <a:t>services</a:t>
            </a:r>
            <a:endParaRPr lang="en-US" sz="1400" dirty="0">
              <a:solidFill>
                <a:srgbClr val="283446"/>
              </a:solidFill>
              <a:latin typeface="Cambria" panose="02040503050406030204" pitchFamily="18" charset="0"/>
              <a:ea typeface="Cambria" panose="02040503050406030204" pitchFamily="18" charset="0"/>
            </a:endParaRPr>
          </a:p>
        </p:txBody>
      </p:sp>
      <p:sp>
        <p:nvSpPr>
          <p:cNvPr id="22" name="TextBox 21"/>
          <p:cNvSpPr txBox="1"/>
          <p:nvPr/>
        </p:nvSpPr>
        <p:spPr>
          <a:xfrm>
            <a:off x="554369" y="1191242"/>
            <a:ext cx="8039404" cy="892552"/>
          </a:xfrm>
          <a:prstGeom prst="rect">
            <a:avLst/>
          </a:prstGeom>
          <a:solidFill>
            <a:schemeClr val="bg2">
              <a:lumMod val="90000"/>
            </a:schemeClr>
          </a:solidFill>
        </p:spPr>
        <p:txBody>
          <a:bodyPr wrap="square" rtlCol="0">
            <a:spAutoFit/>
          </a:bodyPr>
          <a:lstStyle/>
          <a:p>
            <a:pPr algn="ctr"/>
            <a:r>
              <a:rPr lang="en-US" sz="2800" dirty="0">
                <a:solidFill>
                  <a:srgbClr val="1F497D">
                    <a:lumMod val="50000"/>
                  </a:srgbClr>
                </a:solidFill>
                <a:effectLst>
                  <a:outerShdw blurRad="50800" dist="38100" dir="2700000" algn="tl" rotWithShape="0">
                    <a:prstClr val="black">
                      <a:alpha val="40000"/>
                    </a:prstClr>
                  </a:outerShdw>
                </a:effectLst>
                <a:latin typeface="Cambria"/>
                <a:cs typeface="Cambria"/>
              </a:rPr>
              <a:t>Louisiana’s </a:t>
            </a:r>
            <a:r>
              <a:rPr lang="en-US" sz="2800" dirty="0" smtClean="0">
                <a:solidFill>
                  <a:srgbClr val="1F497D">
                    <a:lumMod val="50000"/>
                  </a:srgbClr>
                </a:solidFill>
                <a:effectLst>
                  <a:outerShdw blurRad="50800" dist="38100" dir="2700000" algn="tl" rotWithShape="0">
                    <a:prstClr val="black">
                      <a:alpha val="40000"/>
                    </a:prstClr>
                  </a:outerShdw>
                </a:effectLst>
                <a:latin typeface="Cambria"/>
                <a:cs typeface="Cambria"/>
              </a:rPr>
              <a:t>Veterans Homes</a:t>
            </a:r>
          </a:p>
          <a:p>
            <a:pPr algn="ctr"/>
            <a:endParaRPr lang="en-US" sz="1000" dirty="0" smtClean="0">
              <a:solidFill>
                <a:srgbClr val="1F497D">
                  <a:lumMod val="50000"/>
                </a:srgbClr>
              </a:solidFill>
              <a:effectLst>
                <a:outerShdw blurRad="50800" dist="38100" dir="2700000" algn="tl" rotWithShape="0">
                  <a:prstClr val="black">
                    <a:alpha val="40000"/>
                  </a:prstClr>
                </a:outerShdw>
              </a:effectLst>
              <a:latin typeface="Cambria"/>
              <a:cs typeface="Cambria"/>
            </a:endParaRPr>
          </a:p>
          <a:p>
            <a:pPr algn="ctr"/>
            <a:r>
              <a:rPr lang="en-US" sz="1400" dirty="0">
                <a:solidFill>
                  <a:srgbClr val="283446"/>
                </a:solidFill>
                <a:latin typeface="Cambria" panose="02040503050406030204" pitchFamily="18" charset="0"/>
                <a:ea typeface="Cambria" panose="02040503050406030204" pitchFamily="18" charset="0"/>
              </a:rPr>
              <a:t>Homes are located conveniently across the state in Jackson, Bossier City, Monroe, Reserve and Jennings</a:t>
            </a:r>
            <a:r>
              <a:rPr lang="en-US" sz="1200" dirty="0" smtClean="0">
                <a:solidFill>
                  <a:srgbClr val="283446"/>
                </a:solidFill>
                <a:latin typeface="Cambria" panose="02040503050406030204" pitchFamily="18" charset="0"/>
                <a:ea typeface="Cambria" panose="02040503050406030204" pitchFamily="18" charset="0"/>
              </a:rPr>
              <a:t>.</a:t>
            </a:r>
            <a:endParaRPr lang="en-US" sz="1200" dirty="0">
              <a:solidFill>
                <a:srgbClr val="283446"/>
              </a:solidFill>
              <a:latin typeface="Cambria" panose="02040503050406030204" pitchFamily="18" charset="0"/>
              <a:ea typeface="Cambria" panose="02040503050406030204" pitchFamily="18" charset="0"/>
            </a:endParaRPr>
          </a:p>
        </p:txBody>
      </p:sp>
      <p:grpSp>
        <p:nvGrpSpPr>
          <p:cNvPr id="6" name="Group 5"/>
          <p:cNvGrpSpPr/>
          <p:nvPr/>
        </p:nvGrpSpPr>
        <p:grpSpPr>
          <a:xfrm>
            <a:off x="882285" y="2083794"/>
            <a:ext cx="4554141" cy="4440647"/>
            <a:chOff x="4414855" y="2293080"/>
            <a:chExt cx="3611676" cy="3493243"/>
          </a:xfrm>
        </p:grpSpPr>
        <p:grpSp>
          <p:nvGrpSpPr>
            <p:cNvPr id="23" name="Group 22"/>
            <p:cNvGrpSpPr/>
            <p:nvPr/>
          </p:nvGrpSpPr>
          <p:grpSpPr>
            <a:xfrm>
              <a:off x="4414855" y="2293080"/>
              <a:ext cx="3611676" cy="3493243"/>
              <a:chOff x="593756" y="1258936"/>
              <a:chExt cx="2871769" cy="2755752"/>
            </a:xfrm>
          </p:grpSpPr>
          <p:grpSp>
            <p:nvGrpSpPr>
              <p:cNvPr id="24" name="Group 23"/>
              <p:cNvGrpSpPr/>
              <p:nvPr/>
            </p:nvGrpSpPr>
            <p:grpSpPr>
              <a:xfrm>
                <a:off x="593756" y="1258936"/>
                <a:ext cx="2871769" cy="2755752"/>
                <a:chOff x="1096852" y="1868664"/>
                <a:chExt cx="6231774" cy="6231775"/>
              </a:xfrm>
            </p:grpSpPr>
            <p:pic>
              <p:nvPicPr>
                <p:cNvPr id="30" name="Picture 29" descr="la1.png"/>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10739"/>
                          </a14:imgEffect>
                          <a14:imgEffect>
                            <a14:saturation sat="274000"/>
                          </a14:imgEffect>
                          <a14:imgEffect>
                            <a14:brightnessContrast bright="-28000"/>
                          </a14:imgEffect>
                        </a14:imgLayer>
                      </a14:imgProps>
                    </a:ext>
                    <a:ext uri="{28A0092B-C50C-407E-A947-70E740481C1C}">
                      <a14:useLocalDpi xmlns:a14="http://schemas.microsoft.com/office/drawing/2010/main" val="0"/>
                    </a:ext>
                  </a:extLst>
                </a:blip>
                <a:stretch>
                  <a:fillRect/>
                </a:stretch>
              </p:blipFill>
              <p:spPr>
                <a:xfrm>
                  <a:off x="1096852" y="1868664"/>
                  <a:ext cx="6231774" cy="6231775"/>
                </a:xfrm>
                <a:prstGeom prst="rect">
                  <a:avLst/>
                </a:prstGeom>
                <a:ln>
                  <a:noFill/>
                </a:ln>
                <a:scene3d>
                  <a:camera prst="orthographicFront">
                    <a:rot lat="180000" lon="60000" rev="0"/>
                  </a:camera>
                  <a:lightRig rig="threePt" dir="t"/>
                </a:scene3d>
              </p:spPr>
            </p:pic>
            <p:sp>
              <p:nvSpPr>
                <p:cNvPr id="31" name="TextBox 30"/>
                <p:cNvSpPr txBox="1"/>
                <p:nvPr/>
              </p:nvSpPr>
              <p:spPr>
                <a:xfrm>
                  <a:off x="4947083" y="5247553"/>
                  <a:ext cx="1326863" cy="521997"/>
                </a:xfrm>
                <a:prstGeom prst="rect">
                  <a:avLst/>
                </a:prstGeom>
                <a:noFill/>
                <a:ln>
                  <a:noFill/>
                </a:ln>
              </p:spPr>
              <p:txBody>
                <a:bodyPr wrap="square" rtlCol="0">
                  <a:spAutoFit/>
                </a:bodyPr>
                <a:lstStyle/>
                <a:p>
                  <a:pPr algn="ctr"/>
                  <a:r>
                    <a:rPr lang="en-US" sz="900" dirty="0" smtClean="0">
                      <a:solidFill>
                        <a:srgbClr val="EEECE1"/>
                      </a:solidFill>
                      <a:latin typeface="Cambria"/>
                      <a:cs typeface="Cambria"/>
                    </a:rPr>
                    <a:t>Jackson </a:t>
                  </a:r>
                </a:p>
              </p:txBody>
            </p:sp>
            <p:sp>
              <p:nvSpPr>
                <p:cNvPr id="32" name="TextBox 31"/>
                <p:cNvSpPr txBox="1"/>
                <p:nvPr/>
              </p:nvSpPr>
              <p:spPr>
                <a:xfrm>
                  <a:off x="1986281" y="5450830"/>
                  <a:ext cx="1441244" cy="521997"/>
                </a:xfrm>
                <a:prstGeom prst="rect">
                  <a:avLst/>
                </a:prstGeom>
                <a:noFill/>
                <a:ln>
                  <a:noFill/>
                </a:ln>
              </p:spPr>
              <p:txBody>
                <a:bodyPr wrap="square" rtlCol="0">
                  <a:spAutoFit/>
                </a:bodyPr>
                <a:lstStyle/>
                <a:p>
                  <a:pPr algn="ctr"/>
                  <a:r>
                    <a:rPr lang="en-US" sz="900" dirty="0" smtClean="0">
                      <a:solidFill>
                        <a:srgbClr val="EEECE1"/>
                      </a:solidFill>
                      <a:latin typeface="Cambria"/>
                      <a:cs typeface="Cambria"/>
                    </a:rPr>
                    <a:t>Jennings </a:t>
                  </a:r>
                </a:p>
              </p:txBody>
            </p:sp>
            <p:sp>
              <p:nvSpPr>
                <p:cNvPr id="33" name="Rectangle 32"/>
                <p:cNvSpPr/>
                <p:nvPr/>
              </p:nvSpPr>
              <p:spPr>
                <a:xfrm>
                  <a:off x="2961585" y="3477319"/>
                  <a:ext cx="1354144" cy="521997"/>
                </a:xfrm>
                <a:prstGeom prst="rect">
                  <a:avLst/>
                </a:prstGeom>
                <a:ln w="12700">
                  <a:noFill/>
                </a:ln>
              </p:spPr>
              <p:txBody>
                <a:bodyPr wrap="square">
                  <a:spAutoFit/>
                </a:bodyPr>
                <a:lstStyle/>
                <a:p>
                  <a:pPr algn="ctr"/>
                  <a:r>
                    <a:rPr lang="en-US" sz="900" dirty="0" smtClean="0">
                      <a:solidFill>
                        <a:srgbClr val="EEECE1"/>
                      </a:solidFill>
                      <a:latin typeface="Cambria"/>
                      <a:cs typeface="Cambria"/>
                    </a:rPr>
                    <a:t>Monroe </a:t>
                  </a:r>
                </a:p>
              </p:txBody>
            </p:sp>
            <p:sp>
              <p:nvSpPr>
                <p:cNvPr id="34" name="TextBox 33"/>
                <p:cNvSpPr txBox="1"/>
                <p:nvPr/>
              </p:nvSpPr>
              <p:spPr>
                <a:xfrm>
                  <a:off x="1239204" y="2890371"/>
                  <a:ext cx="1911297" cy="521997"/>
                </a:xfrm>
                <a:prstGeom prst="rect">
                  <a:avLst/>
                </a:prstGeom>
                <a:noFill/>
                <a:ln w="12700">
                  <a:noFill/>
                </a:ln>
              </p:spPr>
              <p:txBody>
                <a:bodyPr wrap="square" rtlCol="0">
                  <a:spAutoFit/>
                </a:bodyPr>
                <a:lstStyle/>
                <a:p>
                  <a:pPr algn="ctr"/>
                  <a:r>
                    <a:rPr lang="en-US" sz="900" dirty="0" smtClean="0">
                      <a:solidFill>
                        <a:srgbClr val="EEECE1"/>
                      </a:solidFill>
                      <a:latin typeface="Cambria"/>
                      <a:cs typeface="Cambria"/>
                    </a:rPr>
                    <a:t>Bossier City</a:t>
                  </a:r>
                  <a:endParaRPr lang="en-US" sz="900" dirty="0">
                    <a:solidFill>
                      <a:srgbClr val="EEECE1"/>
                    </a:solidFill>
                    <a:latin typeface="Cambria"/>
                    <a:cs typeface="Cambria"/>
                  </a:endParaRPr>
                </a:p>
              </p:txBody>
            </p:sp>
          </p:grpSp>
          <p:sp>
            <p:nvSpPr>
              <p:cNvPr id="25" name="5-Point Star 24"/>
              <p:cNvSpPr/>
              <p:nvPr/>
            </p:nvSpPr>
            <p:spPr>
              <a:xfrm>
                <a:off x="998000" y="1917978"/>
                <a:ext cx="209008" cy="224686"/>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1738400" y="1702538"/>
                <a:ext cx="205977" cy="243010"/>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2238144" y="2738560"/>
                <a:ext cx="201607" cy="206710"/>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1274009" y="3050238"/>
                <a:ext cx="250771" cy="242701"/>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p:cNvSpPr/>
              <p:nvPr/>
            </p:nvSpPr>
            <p:spPr>
              <a:xfrm>
                <a:off x="2325837" y="3160710"/>
                <a:ext cx="197908" cy="225017"/>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6167412" y="4587447"/>
              <a:ext cx="718807" cy="230832"/>
            </a:xfrm>
            <a:prstGeom prst="rect">
              <a:avLst/>
            </a:prstGeom>
            <a:noFill/>
          </p:spPr>
          <p:txBody>
            <a:bodyPr wrap="square" rtlCol="0">
              <a:spAutoFit/>
            </a:bodyPr>
            <a:lstStyle/>
            <a:p>
              <a:r>
                <a:rPr lang="en-US" sz="900" dirty="0" smtClean="0">
                  <a:solidFill>
                    <a:schemeClr val="bg1"/>
                  </a:solidFill>
                  <a:latin typeface="Cambria" panose="02040503050406030204" pitchFamily="18" charset="0"/>
                  <a:ea typeface="Cambria" panose="02040503050406030204" pitchFamily="18" charset="0"/>
                </a:rPr>
                <a:t>Reserve</a:t>
              </a:r>
              <a:endParaRPr lang="en-US" sz="900" dirty="0">
                <a:solidFill>
                  <a:schemeClr val="bg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576799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5525" y="132800"/>
            <a:ext cx="8870317" cy="6614903"/>
            <a:chOff x="145523" y="119068"/>
            <a:chExt cx="8870317" cy="6614903"/>
          </a:xfrm>
        </p:grpSpPr>
        <p:sp>
          <p:nvSpPr>
            <p:cNvPr id="16" name="Rectangle 15"/>
            <p:cNvSpPr/>
            <p:nvPr/>
          </p:nvSpPr>
          <p:spPr>
            <a:xfrm>
              <a:off x="145523" y="121700"/>
              <a:ext cx="8870316" cy="855743"/>
            </a:xfrm>
            <a:prstGeom prst="rect">
              <a:avLst/>
            </a:prstGeom>
            <a:solidFill>
              <a:srgbClr val="0F253E"/>
            </a:solidFill>
            <a:ln w="38100" cmpd="sng">
              <a:solidFill>
                <a:srgbClr val="9B9928"/>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4F81BD">
                    <a:lumMod val="75000"/>
                  </a:srgbClr>
                </a:solidFill>
                <a:latin typeface="Calibri"/>
              </a:endParaRPr>
            </a:p>
          </p:txBody>
        </p:sp>
        <p:sp>
          <p:nvSpPr>
            <p:cNvPr id="17" name="Rectangle 16"/>
            <p:cNvSpPr/>
            <p:nvPr/>
          </p:nvSpPr>
          <p:spPr>
            <a:xfrm>
              <a:off x="145523" y="119068"/>
              <a:ext cx="8870317" cy="6614903"/>
            </a:xfrm>
            <a:prstGeom prst="rect">
              <a:avLst/>
            </a:prstGeom>
            <a:noFill/>
            <a:ln w="38100" cmpd="sng">
              <a:solidFill>
                <a:srgbClr val="9A8E3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pic>
          <p:nvPicPr>
            <p:cNvPr id="15" name="Picture 14" descr="BraidedSeal.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p:spPr>
        </p:pic>
      </p:grpSp>
      <p:sp>
        <p:nvSpPr>
          <p:cNvPr id="13" name="Rectangle 12"/>
          <p:cNvSpPr/>
          <p:nvPr/>
        </p:nvSpPr>
        <p:spPr>
          <a:xfrm>
            <a:off x="944638" y="182081"/>
            <a:ext cx="7549432" cy="769441"/>
          </a:xfrm>
          <a:prstGeom prst="rect">
            <a:avLst/>
          </a:prstGeom>
        </p:spPr>
        <p:txBody>
          <a:bodyPr wrap="square">
            <a:spAutoFit/>
          </a:bodyPr>
          <a:lstStyle/>
          <a:p>
            <a:pPr algn="ctr" defTabSz="457189"/>
            <a:r>
              <a:rPr lang="en-US" sz="2400" dirty="0">
                <a:solidFill>
                  <a:srgbClr val="FFFFCC"/>
                </a:solidFill>
                <a:latin typeface="Cambria"/>
                <a:cs typeface="Cambria"/>
              </a:rPr>
              <a:t>Veterans Affairs</a:t>
            </a:r>
          </a:p>
          <a:p>
            <a:pPr algn="ctr" defTabSz="457189"/>
            <a:r>
              <a:rPr lang="en-US" sz="2000" dirty="0" smtClean="0">
                <a:solidFill>
                  <a:srgbClr val="FFFFCC"/>
                </a:solidFill>
                <a:latin typeface="Cambria"/>
                <a:cs typeface="Cambria"/>
              </a:rPr>
              <a:t>Veterans Homes Daily Census, Occupancy Rate, and Cost Per Patient</a:t>
            </a:r>
            <a:endParaRPr lang="en-US" sz="2000" dirty="0">
              <a:solidFill>
                <a:srgbClr val="FFFFCC"/>
              </a:solidFill>
              <a:latin typeface="Cambria"/>
              <a:cs typeface="Cambria"/>
            </a:endParaRPr>
          </a:p>
        </p:txBody>
      </p:sp>
      <p:sp>
        <p:nvSpPr>
          <p:cNvPr id="14" name="Slide Number Placeholder 1"/>
          <p:cNvSpPr txBox="1">
            <a:spLocks/>
          </p:cNvSpPr>
          <p:nvPr/>
        </p:nvSpPr>
        <p:spPr>
          <a:xfrm>
            <a:off x="8601145" y="6490953"/>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a:solidFill>
                  <a:srgbClr val="4F81BD"/>
                </a:solidFill>
                <a:latin typeface="Bernard MT Condensed"/>
                <a:cs typeface="Bernard MT Condensed"/>
              </a:rPr>
              <a:pPr/>
              <a:t>8</a:t>
            </a:fld>
            <a:endParaRPr lang="en-US" sz="1000" i="1" dirty="0">
              <a:solidFill>
                <a:srgbClr val="4F81BD"/>
              </a:solidFill>
              <a:latin typeface="Bernard MT Condensed"/>
              <a:cs typeface="Bernard MT Condensed"/>
            </a:endParaRPr>
          </a:p>
        </p:txBody>
      </p:sp>
      <p:graphicFrame>
        <p:nvGraphicFramePr>
          <p:cNvPr id="2" name="Table 1"/>
          <p:cNvGraphicFramePr>
            <a:graphicFrameLocks noGrp="1"/>
          </p:cNvGraphicFramePr>
          <p:nvPr>
            <p:extLst>
              <p:ext uri="{D42A27DB-BD31-4B8C-83A1-F6EECF244321}">
                <p14:modId xmlns:p14="http://schemas.microsoft.com/office/powerpoint/2010/main" val="220050695"/>
              </p:ext>
            </p:extLst>
          </p:nvPr>
        </p:nvGraphicFramePr>
        <p:xfrm>
          <a:off x="557780" y="1771080"/>
          <a:ext cx="5476345" cy="1397699"/>
        </p:xfrm>
        <a:graphic>
          <a:graphicData uri="http://schemas.openxmlformats.org/drawingml/2006/table">
            <a:tbl>
              <a:tblPr firstRow="1" firstCol="1" bandRow="1">
                <a:tableStyleId>{5C22544A-7EE6-4342-B048-85BDC9FD1C3A}</a:tableStyleId>
              </a:tblPr>
              <a:tblGrid>
                <a:gridCol w="1657350">
                  <a:extLst>
                    <a:ext uri="{9D8B030D-6E8A-4147-A177-3AD203B41FA5}">
                      <a16:colId xmlns:a16="http://schemas.microsoft.com/office/drawing/2014/main" val="3290680345"/>
                    </a:ext>
                  </a:extLst>
                </a:gridCol>
                <a:gridCol w="856339">
                  <a:extLst>
                    <a:ext uri="{9D8B030D-6E8A-4147-A177-3AD203B41FA5}">
                      <a16:colId xmlns:a16="http://schemas.microsoft.com/office/drawing/2014/main" val="1503357372"/>
                    </a:ext>
                  </a:extLst>
                </a:gridCol>
                <a:gridCol w="738835">
                  <a:extLst>
                    <a:ext uri="{9D8B030D-6E8A-4147-A177-3AD203B41FA5}">
                      <a16:colId xmlns:a16="http://schemas.microsoft.com/office/drawing/2014/main" val="1882936197"/>
                    </a:ext>
                  </a:extLst>
                </a:gridCol>
                <a:gridCol w="738836">
                  <a:extLst>
                    <a:ext uri="{9D8B030D-6E8A-4147-A177-3AD203B41FA5}">
                      <a16:colId xmlns:a16="http://schemas.microsoft.com/office/drawing/2014/main" val="256074366"/>
                    </a:ext>
                  </a:extLst>
                </a:gridCol>
                <a:gridCol w="709574">
                  <a:extLst>
                    <a:ext uri="{9D8B030D-6E8A-4147-A177-3AD203B41FA5}">
                      <a16:colId xmlns:a16="http://schemas.microsoft.com/office/drawing/2014/main" val="3119393506"/>
                    </a:ext>
                  </a:extLst>
                </a:gridCol>
                <a:gridCol w="775411">
                  <a:extLst>
                    <a:ext uri="{9D8B030D-6E8A-4147-A177-3AD203B41FA5}">
                      <a16:colId xmlns:a16="http://schemas.microsoft.com/office/drawing/2014/main" val="2507060337"/>
                    </a:ext>
                  </a:extLst>
                </a:gridCol>
              </a:tblGrid>
              <a:tr h="284231">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Averages</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3">
                        <a:lumMod val="50000"/>
                      </a:schemeClr>
                    </a:solidFill>
                  </a:tcPr>
                </a:tc>
                <a:tc>
                  <a:txBody>
                    <a:bodyPr/>
                    <a:lstStyle/>
                    <a:p>
                      <a:pPr marL="0" marR="0" algn="ctr">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FY19</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3">
                        <a:lumMod val="50000"/>
                      </a:schemeClr>
                    </a:solidFill>
                  </a:tcPr>
                </a:tc>
                <a:tc>
                  <a:txBody>
                    <a:bodyPr/>
                    <a:lstStyle/>
                    <a:p>
                      <a:pPr marL="0" marR="0" algn="ctr">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FY20</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3">
                        <a:lumMod val="50000"/>
                      </a:schemeClr>
                    </a:solidFill>
                  </a:tcPr>
                </a:tc>
                <a:tc>
                  <a:txBody>
                    <a:bodyPr/>
                    <a:lstStyle/>
                    <a:p>
                      <a:pPr marL="0" marR="0" algn="ctr">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FY21</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3">
                        <a:lumMod val="50000"/>
                      </a:schemeClr>
                    </a:solidFill>
                  </a:tcPr>
                </a:tc>
                <a:tc>
                  <a:txBody>
                    <a:bodyPr/>
                    <a:lstStyle/>
                    <a:p>
                      <a:pPr marL="0" marR="0" algn="ctr">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FY22</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3">
                        <a:lumMod val="50000"/>
                      </a:schemeClr>
                    </a:solidFill>
                  </a:tcPr>
                </a:tc>
                <a:tc>
                  <a:txBody>
                    <a:bodyPr/>
                    <a:lstStyle/>
                    <a:p>
                      <a:pPr marL="0" marR="0" algn="ctr">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FY23</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3">
                        <a:lumMod val="50000"/>
                      </a:schemeClr>
                    </a:solidFill>
                  </a:tcPr>
                </a:tc>
                <a:extLst>
                  <a:ext uri="{0D108BD9-81ED-4DB2-BD59-A6C34878D82A}">
                    <a16:rowId xmlns:a16="http://schemas.microsoft.com/office/drawing/2014/main" val="3076726500"/>
                  </a:ext>
                </a:extLst>
              </a:tr>
              <a:tr h="197959">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Daily Census</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109</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113</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88</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89</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86</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58021949"/>
                  </a:ext>
                </a:extLst>
              </a:tr>
              <a:tr h="197959">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Occupancy Rate</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84%</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88%</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68%</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69%</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67%</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15415671"/>
                  </a:ext>
                </a:extLst>
              </a:tr>
              <a:tr h="349883">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Cost per Patient per Day</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$265</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$244</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$321</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$308</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$342</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36710938"/>
                  </a:ext>
                </a:extLst>
              </a:tr>
              <a:tr h="224721">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Cost Per Patient per Year</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$96,725</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$89,060</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$117,165</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cs typeface="Times New Roman" panose="02020603050405020304" pitchFamily="18" charset="0"/>
                        </a:rPr>
                        <a:t>$112,420</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cs typeface="Times New Roman" panose="02020603050405020304" pitchFamily="18" charset="0"/>
                        </a:rPr>
                        <a:t>$124,830</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05877579"/>
                  </a:ext>
                </a:extLst>
              </a:tr>
            </a:tbl>
          </a:graphicData>
        </a:graphic>
      </p:graphicFrame>
      <p:sp>
        <p:nvSpPr>
          <p:cNvPr id="4" name="TextBox 3"/>
          <p:cNvSpPr txBox="1"/>
          <p:nvPr/>
        </p:nvSpPr>
        <p:spPr>
          <a:xfrm>
            <a:off x="1850502" y="1463244"/>
            <a:ext cx="3147400" cy="276999"/>
          </a:xfrm>
          <a:prstGeom prst="rect">
            <a:avLst/>
          </a:prstGeom>
          <a:noFill/>
        </p:spPr>
        <p:txBody>
          <a:bodyPr wrap="none" rtlCol="0">
            <a:spAutoFit/>
          </a:bodyPr>
          <a:lstStyle/>
          <a:p>
            <a:pPr algn="ctr"/>
            <a:r>
              <a:rPr lang="en-US" sz="1200" dirty="0" smtClean="0">
                <a:latin typeface="Cambria" panose="02040503050406030204" pitchFamily="18" charset="0"/>
                <a:ea typeface="Cambria" panose="02040503050406030204" pitchFamily="18" charset="0"/>
              </a:rPr>
              <a:t>Louisiana Veterans Home- Jackson, Louisiana</a:t>
            </a:r>
            <a:endParaRPr lang="en-US" sz="1200" dirty="0">
              <a:latin typeface="Cambria" panose="02040503050406030204" pitchFamily="18" charset="0"/>
              <a:ea typeface="Cambria" panose="0204050305040603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86024868"/>
              </p:ext>
            </p:extLst>
          </p:nvPr>
        </p:nvGraphicFramePr>
        <p:xfrm>
          <a:off x="557780" y="3633254"/>
          <a:ext cx="5432455" cy="1343798"/>
        </p:xfrm>
        <a:graphic>
          <a:graphicData uri="http://schemas.openxmlformats.org/drawingml/2006/table">
            <a:tbl>
              <a:tblPr firstRow="1" firstCol="1" bandRow="1">
                <a:tableStyleId>{5C22544A-7EE6-4342-B048-85BDC9FD1C3A}</a:tableStyleId>
              </a:tblPr>
              <a:tblGrid>
                <a:gridCol w="1657350">
                  <a:extLst>
                    <a:ext uri="{9D8B030D-6E8A-4147-A177-3AD203B41FA5}">
                      <a16:colId xmlns:a16="http://schemas.microsoft.com/office/drawing/2014/main" val="4247900323"/>
                    </a:ext>
                  </a:extLst>
                </a:gridCol>
                <a:gridCol w="812449">
                  <a:extLst>
                    <a:ext uri="{9D8B030D-6E8A-4147-A177-3AD203B41FA5}">
                      <a16:colId xmlns:a16="http://schemas.microsoft.com/office/drawing/2014/main" val="1832882613"/>
                    </a:ext>
                  </a:extLst>
                </a:gridCol>
                <a:gridCol w="796276">
                  <a:extLst>
                    <a:ext uri="{9D8B030D-6E8A-4147-A177-3AD203B41FA5}">
                      <a16:colId xmlns:a16="http://schemas.microsoft.com/office/drawing/2014/main" val="6413704"/>
                    </a:ext>
                  </a:extLst>
                </a:gridCol>
                <a:gridCol w="714894">
                  <a:extLst>
                    <a:ext uri="{9D8B030D-6E8A-4147-A177-3AD203B41FA5}">
                      <a16:colId xmlns:a16="http://schemas.microsoft.com/office/drawing/2014/main" val="627724083"/>
                    </a:ext>
                  </a:extLst>
                </a:gridCol>
                <a:gridCol w="714895">
                  <a:extLst>
                    <a:ext uri="{9D8B030D-6E8A-4147-A177-3AD203B41FA5}">
                      <a16:colId xmlns:a16="http://schemas.microsoft.com/office/drawing/2014/main" val="3180306558"/>
                    </a:ext>
                  </a:extLst>
                </a:gridCol>
                <a:gridCol w="736591">
                  <a:extLst>
                    <a:ext uri="{9D8B030D-6E8A-4147-A177-3AD203B41FA5}">
                      <a16:colId xmlns:a16="http://schemas.microsoft.com/office/drawing/2014/main" val="2597498860"/>
                    </a:ext>
                  </a:extLst>
                </a:gridCol>
              </a:tblGrid>
              <a:tr h="267472">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Averages</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3">
                        <a:lumMod val="50000"/>
                      </a:schemeClr>
                    </a:solidFill>
                  </a:tcPr>
                </a:tc>
                <a:tc>
                  <a:txBody>
                    <a:bodyPr/>
                    <a:lstStyle/>
                    <a:p>
                      <a:pPr marL="0" marR="0" algn="ctr">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FY19</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3">
                        <a:lumMod val="50000"/>
                      </a:schemeClr>
                    </a:solidFill>
                  </a:tcPr>
                </a:tc>
                <a:tc>
                  <a:txBody>
                    <a:bodyPr/>
                    <a:lstStyle/>
                    <a:p>
                      <a:pPr marL="0" marR="0" algn="ctr">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FY20</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3">
                        <a:lumMod val="50000"/>
                      </a:schemeClr>
                    </a:solidFill>
                  </a:tcPr>
                </a:tc>
                <a:tc>
                  <a:txBody>
                    <a:bodyPr/>
                    <a:lstStyle/>
                    <a:p>
                      <a:pPr marL="0" marR="0" algn="ctr">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FY21</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3">
                        <a:lumMod val="50000"/>
                      </a:schemeClr>
                    </a:solidFill>
                  </a:tcPr>
                </a:tc>
                <a:tc>
                  <a:txBody>
                    <a:bodyPr/>
                    <a:lstStyle/>
                    <a:p>
                      <a:pPr marL="0" marR="0" algn="ctr">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FY22</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3">
                        <a:lumMod val="50000"/>
                      </a:schemeClr>
                    </a:solidFill>
                  </a:tcPr>
                </a:tc>
                <a:tc>
                  <a:txBody>
                    <a:bodyPr/>
                    <a:lstStyle/>
                    <a:p>
                      <a:pPr marL="0" marR="0" algn="ctr">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FY23</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3">
                        <a:lumMod val="50000"/>
                      </a:schemeClr>
                    </a:solidFill>
                  </a:tcPr>
                </a:tc>
                <a:extLst>
                  <a:ext uri="{0D108BD9-81ED-4DB2-BD59-A6C34878D82A}">
                    <a16:rowId xmlns:a16="http://schemas.microsoft.com/office/drawing/2014/main" val="763673767"/>
                  </a:ext>
                </a:extLst>
              </a:tr>
              <a:tr h="0">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Daily Census</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142</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138</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115</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111</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118</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15208628"/>
                  </a:ext>
                </a:extLst>
              </a:tr>
              <a:tr h="0">
                <a:tc>
                  <a:txBody>
                    <a:bodyPr/>
                    <a:lstStyle/>
                    <a:p>
                      <a:pPr marL="0" marR="0">
                        <a:lnSpc>
                          <a:spcPct val="107000"/>
                        </a:lnSpc>
                        <a:spcBef>
                          <a:spcPts val="0"/>
                        </a:spcBef>
                        <a:spcAft>
                          <a:spcPts val="0"/>
                        </a:spcAft>
                      </a:pPr>
                      <a:r>
                        <a:rPr lang="en-US" sz="1100">
                          <a:effectLst/>
                          <a:latin typeface="Cambria" panose="02040503050406030204" pitchFamily="18" charset="0"/>
                          <a:ea typeface="Cambria" panose="02040503050406030204" pitchFamily="18" charset="0"/>
                        </a:rPr>
                        <a:t>Occupancy Rate</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91%</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88%</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74%</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71%</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78%</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91293844"/>
                  </a:ext>
                </a:extLst>
              </a:tr>
              <a:tr h="0">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Cost per Patient per Day</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$221</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$229</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$268</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$276</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$310</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95628545"/>
                  </a:ext>
                </a:extLst>
              </a:tr>
              <a:tr h="0">
                <a:tc>
                  <a:txBody>
                    <a:bodyPr/>
                    <a:lstStyle/>
                    <a:p>
                      <a:pPr marL="0" marR="0">
                        <a:lnSpc>
                          <a:spcPct val="107000"/>
                        </a:lnSpc>
                        <a:spcBef>
                          <a:spcPts val="0"/>
                        </a:spcBef>
                        <a:spcAft>
                          <a:spcPts val="0"/>
                        </a:spcAft>
                      </a:pPr>
                      <a:r>
                        <a:rPr lang="en-US" sz="1100">
                          <a:effectLst/>
                          <a:latin typeface="Cambria" panose="02040503050406030204" pitchFamily="18" charset="0"/>
                          <a:ea typeface="Cambria" panose="02040503050406030204" pitchFamily="18" charset="0"/>
                        </a:rPr>
                        <a:t>Cost Per Patient per Year</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$80,665</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$83,585</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$97,820</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$100,740</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$113,150</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62768310"/>
                  </a:ext>
                </a:extLst>
              </a:tr>
            </a:tbl>
          </a:graphicData>
        </a:graphic>
      </p:graphicFrame>
      <p:sp>
        <p:nvSpPr>
          <p:cNvPr id="8" name="Rectangle 7"/>
          <p:cNvSpPr/>
          <p:nvPr/>
        </p:nvSpPr>
        <p:spPr>
          <a:xfrm>
            <a:off x="1228680" y="3339218"/>
            <a:ext cx="3904531" cy="276999"/>
          </a:xfrm>
          <a:prstGeom prst="rect">
            <a:avLst/>
          </a:prstGeom>
        </p:spPr>
        <p:txBody>
          <a:bodyPr wrap="none">
            <a:spAutoFit/>
          </a:bodyPr>
          <a:lstStyle/>
          <a:p>
            <a:pPr algn="ctr"/>
            <a:r>
              <a:rPr lang="en-US" sz="1200" dirty="0" smtClean="0">
                <a:latin typeface="Cambria" panose="02040503050406030204" pitchFamily="18" charset="0"/>
                <a:ea typeface="Cambria" panose="02040503050406030204" pitchFamily="18" charset="0"/>
              </a:rPr>
              <a:t>Northeast Louisiana </a:t>
            </a:r>
            <a:r>
              <a:rPr lang="en-US" sz="1200" dirty="0">
                <a:latin typeface="Cambria" panose="02040503050406030204" pitchFamily="18" charset="0"/>
                <a:ea typeface="Cambria" panose="02040503050406030204" pitchFamily="18" charset="0"/>
              </a:rPr>
              <a:t>Veterans </a:t>
            </a:r>
            <a:r>
              <a:rPr lang="en-US" sz="1200" dirty="0" smtClean="0">
                <a:latin typeface="Cambria" panose="02040503050406030204" pitchFamily="18" charset="0"/>
                <a:ea typeface="Cambria" panose="02040503050406030204" pitchFamily="18" charset="0"/>
              </a:rPr>
              <a:t>Home – Monroe, Louisiana</a:t>
            </a:r>
            <a:endParaRPr lang="en-US" sz="1200" dirty="0">
              <a:latin typeface="Cambria" panose="02040503050406030204" pitchFamily="18" charset="0"/>
              <a:ea typeface="Cambria" panose="02040503050406030204" pitchFamily="18" charset="0"/>
            </a:endParaRPr>
          </a:p>
        </p:txBody>
      </p:sp>
      <p:sp>
        <p:nvSpPr>
          <p:cNvPr id="19" name="TextBox 18"/>
          <p:cNvSpPr txBox="1"/>
          <p:nvPr/>
        </p:nvSpPr>
        <p:spPr>
          <a:xfrm>
            <a:off x="220743" y="5670544"/>
            <a:ext cx="1629759" cy="738664"/>
          </a:xfrm>
          <a:prstGeom prst="rect">
            <a:avLst/>
          </a:prstGeom>
          <a:noFill/>
        </p:spPr>
        <p:txBody>
          <a:bodyPr wrap="square" rtlCol="0">
            <a:spAutoFit/>
          </a:bodyPr>
          <a:lstStyle/>
          <a:p>
            <a:r>
              <a:rPr lang="en-US" sz="1050" i="1" dirty="0" smtClean="0">
                <a:latin typeface="Cambria" panose="02040503050406030204" pitchFamily="18" charset="0"/>
                <a:ea typeface="Cambria" panose="02040503050406030204" pitchFamily="18" charset="0"/>
              </a:rPr>
              <a:t>Source: Office of Planning and Budget, Executive Budget Supporting Document</a:t>
            </a:r>
            <a:endParaRPr lang="en-US" sz="1050" i="1" dirty="0">
              <a:latin typeface="Cambria" panose="02040503050406030204" pitchFamily="18" charset="0"/>
              <a:ea typeface="Cambria" panose="02040503050406030204" pitchFamily="18" charset="0"/>
            </a:endParaRPr>
          </a:p>
        </p:txBody>
      </p:sp>
      <p:pic>
        <p:nvPicPr>
          <p:cNvPr id="20" name="Picture 19"/>
          <p:cNvPicPr>
            <a:picLocks noChangeAspect="1"/>
          </p:cNvPicPr>
          <p:nvPr/>
        </p:nvPicPr>
        <p:blipFill>
          <a:blip r:embed="rId3"/>
          <a:stretch>
            <a:fillRect/>
          </a:stretch>
        </p:blipFill>
        <p:spPr>
          <a:xfrm>
            <a:off x="6292963" y="2489312"/>
            <a:ext cx="2201107" cy="1726326"/>
          </a:xfrm>
          <a:prstGeom prst="rect">
            <a:avLst/>
          </a:prstGeom>
          <a:ln w="9525">
            <a:solidFill>
              <a:schemeClr val="tx2">
                <a:lumMod val="75000"/>
              </a:schemeClr>
            </a:solidFill>
          </a:ln>
        </p:spPr>
      </p:pic>
      <p:pic>
        <p:nvPicPr>
          <p:cNvPr id="25610" name="Picture 10" descr="Northeast La War Veterans Home - Monroe Post Acute C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0683" y="5054222"/>
            <a:ext cx="2289921" cy="1443390"/>
          </a:xfrm>
          <a:prstGeom prst="rect">
            <a:avLst/>
          </a:prstGeom>
          <a:noFill/>
          <a:ln w="12700">
            <a:solidFill>
              <a:schemeClr val="tx2">
                <a:lumMod val="75000"/>
              </a:schemeClr>
            </a:solidFill>
          </a:ln>
          <a:extLst>
            <a:ext uri="{909E8E84-426E-40DD-AFC4-6F175D3DCCD1}">
              <a14:hiddenFill xmlns:a14="http://schemas.microsoft.com/office/drawing/2010/main">
                <a:solidFill>
                  <a:srgbClr val="FFFFFF"/>
                </a:solidFill>
              </a14:hiddenFill>
            </a:ext>
          </a:extLst>
        </p:spPr>
      </p:pic>
      <p:sp>
        <p:nvSpPr>
          <p:cNvPr id="12" name="AutoShape 12" descr="Northeast Louisiana Veterans Home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2" name="Picture 31"/>
          <p:cNvPicPr>
            <a:picLocks noChangeAspect="1"/>
          </p:cNvPicPr>
          <p:nvPr/>
        </p:nvPicPr>
        <p:blipFill>
          <a:blip r:embed="rId5"/>
          <a:stretch>
            <a:fillRect/>
          </a:stretch>
        </p:blipFill>
        <p:spPr>
          <a:xfrm>
            <a:off x="1901920" y="5054223"/>
            <a:ext cx="2558050" cy="1443389"/>
          </a:xfrm>
          <a:prstGeom prst="rect">
            <a:avLst/>
          </a:prstGeom>
          <a:ln w="12700">
            <a:solidFill>
              <a:schemeClr val="tx2">
                <a:lumMod val="75000"/>
              </a:schemeClr>
            </a:solidFill>
          </a:ln>
        </p:spPr>
      </p:pic>
      <p:pic>
        <p:nvPicPr>
          <p:cNvPr id="33" name="Picture 32"/>
          <p:cNvPicPr>
            <a:picLocks noChangeAspect="1"/>
          </p:cNvPicPr>
          <p:nvPr/>
        </p:nvPicPr>
        <p:blipFill>
          <a:blip r:embed="rId6"/>
          <a:stretch>
            <a:fillRect/>
          </a:stretch>
        </p:blipFill>
        <p:spPr>
          <a:xfrm>
            <a:off x="6292963" y="1289733"/>
            <a:ext cx="2201107" cy="1199579"/>
          </a:xfrm>
          <a:prstGeom prst="rect">
            <a:avLst/>
          </a:prstGeom>
          <a:ln>
            <a:solidFill>
              <a:schemeClr val="tx2">
                <a:lumMod val="75000"/>
              </a:schemeClr>
            </a:solidFill>
          </a:ln>
        </p:spPr>
      </p:pic>
    </p:spTree>
    <p:extLst>
      <p:ext uri="{BB962C8B-B14F-4D97-AF65-F5344CB8AC3E}">
        <p14:creationId xmlns:p14="http://schemas.microsoft.com/office/powerpoint/2010/main" val="2108196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5525" y="132800"/>
            <a:ext cx="8870317" cy="6614903"/>
            <a:chOff x="145523" y="119068"/>
            <a:chExt cx="8870317" cy="6614903"/>
          </a:xfrm>
        </p:grpSpPr>
        <p:sp>
          <p:nvSpPr>
            <p:cNvPr id="16" name="Rectangle 15"/>
            <p:cNvSpPr/>
            <p:nvPr/>
          </p:nvSpPr>
          <p:spPr>
            <a:xfrm>
              <a:off x="145523" y="121700"/>
              <a:ext cx="8870316" cy="855743"/>
            </a:xfrm>
            <a:prstGeom prst="rect">
              <a:avLst/>
            </a:prstGeom>
            <a:solidFill>
              <a:srgbClr val="0F253E"/>
            </a:solidFill>
            <a:ln w="38100" cmpd="sng">
              <a:solidFill>
                <a:srgbClr val="9B9928"/>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4F81BD">
                    <a:lumMod val="75000"/>
                  </a:srgbClr>
                </a:solidFill>
                <a:latin typeface="Calibri"/>
              </a:endParaRPr>
            </a:p>
          </p:txBody>
        </p:sp>
        <p:sp>
          <p:nvSpPr>
            <p:cNvPr id="17" name="Rectangle 16"/>
            <p:cNvSpPr/>
            <p:nvPr/>
          </p:nvSpPr>
          <p:spPr>
            <a:xfrm>
              <a:off x="145523" y="119068"/>
              <a:ext cx="8870317" cy="6614903"/>
            </a:xfrm>
            <a:prstGeom prst="rect">
              <a:avLst/>
            </a:prstGeom>
            <a:noFill/>
            <a:ln w="38100" cmpd="sng">
              <a:solidFill>
                <a:srgbClr val="9A8E3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pic>
          <p:nvPicPr>
            <p:cNvPr id="15" name="Picture 14" descr="BraidedSeal.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p:spPr>
        </p:pic>
      </p:grpSp>
      <p:sp>
        <p:nvSpPr>
          <p:cNvPr id="13" name="Rectangle 12"/>
          <p:cNvSpPr/>
          <p:nvPr/>
        </p:nvSpPr>
        <p:spPr>
          <a:xfrm>
            <a:off x="944638" y="182081"/>
            <a:ext cx="7549432" cy="769441"/>
          </a:xfrm>
          <a:prstGeom prst="rect">
            <a:avLst/>
          </a:prstGeom>
        </p:spPr>
        <p:txBody>
          <a:bodyPr wrap="square">
            <a:spAutoFit/>
          </a:bodyPr>
          <a:lstStyle/>
          <a:p>
            <a:pPr algn="ctr" defTabSz="457189"/>
            <a:r>
              <a:rPr lang="en-US" sz="2400" dirty="0">
                <a:solidFill>
                  <a:srgbClr val="FFFFCC"/>
                </a:solidFill>
                <a:latin typeface="Cambria"/>
                <a:cs typeface="Cambria"/>
              </a:rPr>
              <a:t>Veterans Affairs</a:t>
            </a:r>
          </a:p>
          <a:p>
            <a:pPr algn="ctr" defTabSz="457189"/>
            <a:r>
              <a:rPr lang="en-US" sz="2000" dirty="0" smtClean="0">
                <a:solidFill>
                  <a:srgbClr val="FFFFCC"/>
                </a:solidFill>
                <a:latin typeface="Cambria"/>
                <a:cs typeface="Cambria"/>
              </a:rPr>
              <a:t>Veterans Homes Daily Census, Occupancy Rate, and Cost Per Patient</a:t>
            </a:r>
            <a:endParaRPr lang="en-US" sz="2000" dirty="0">
              <a:solidFill>
                <a:srgbClr val="FFFFCC"/>
              </a:solidFill>
              <a:latin typeface="Cambria"/>
              <a:cs typeface="Cambria"/>
            </a:endParaRPr>
          </a:p>
        </p:txBody>
      </p:sp>
      <p:sp>
        <p:nvSpPr>
          <p:cNvPr id="14" name="Slide Number Placeholder 1"/>
          <p:cNvSpPr txBox="1">
            <a:spLocks/>
          </p:cNvSpPr>
          <p:nvPr/>
        </p:nvSpPr>
        <p:spPr>
          <a:xfrm>
            <a:off x="8601145" y="6490953"/>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a:solidFill>
                  <a:srgbClr val="4F81BD"/>
                </a:solidFill>
                <a:latin typeface="Bernard MT Condensed"/>
                <a:cs typeface="Bernard MT Condensed"/>
              </a:rPr>
              <a:pPr/>
              <a:t>9</a:t>
            </a:fld>
            <a:endParaRPr lang="en-US" sz="1000" i="1" dirty="0">
              <a:solidFill>
                <a:srgbClr val="4F81BD"/>
              </a:solidFill>
              <a:latin typeface="Bernard MT Condensed"/>
              <a:cs typeface="Bernard MT Condensed"/>
            </a:endParaRPr>
          </a:p>
        </p:txBody>
      </p:sp>
      <p:graphicFrame>
        <p:nvGraphicFramePr>
          <p:cNvPr id="4" name="Table 3"/>
          <p:cNvGraphicFramePr>
            <a:graphicFrameLocks noGrp="1"/>
          </p:cNvGraphicFramePr>
          <p:nvPr>
            <p:extLst>
              <p:ext uri="{D42A27DB-BD31-4B8C-83A1-F6EECF244321}">
                <p14:modId xmlns:p14="http://schemas.microsoft.com/office/powerpoint/2010/main" val="3477499839"/>
              </p:ext>
            </p:extLst>
          </p:nvPr>
        </p:nvGraphicFramePr>
        <p:xfrm>
          <a:off x="460374" y="3249224"/>
          <a:ext cx="5209279" cy="1342702"/>
        </p:xfrm>
        <a:graphic>
          <a:graphicData uri="http://schemas.openxmlformats.org/drawingml/2006/table">
            <a:tbl>
              <a:tblPr firstRow="1" firstCol="1" bandRow="1">
                <a:tableStyleId>{5C22544A-7EE6-4342-B048-85BDC9FD1C3A}</a:tableStyleId>
              </a:tblPr>
              <a:tblGrid>
                <a:gridCol w="1307304">
                  <a:extLst>
                    <a:ext uri="{9D8B030D-6E8A-4147-A177-3AD203B41FA5}">
                      <a16:colId xmlns:a16="http://schemas.microsoft.com/office/drawing/2014/main" val="3522414871"/>
                    </a:ext>
                  </a:extLst>
                </a:gridCol>
                <a:gridCol w="771069">
                  <a:extLst>
                    <a:ext uri="{9D8B030D-6E8A-4147-A177-3AD203B41FA5}">
                      <a16:colId xmlns:a16="http://schemas.microsoft.com/office/drawing/2014/main" val="2547167806"/>
                    </a:ext>
                  </a:extLst>
                </a:gridCol>
                <a:gridCol w="790042">
                  <a:extLst>
                    <a:ext uri="{9D8B030D-6E8A-4147-A177-3AD203B41FA5}">
                      <a16:colId xmlns:a16="http://schemas.microsoft.com/office/drawing/2014/main" val="4091591826"/>
                    </a:ext>
                  </a:extLst>
                </a:gridCol>
                <a:gridCol w="790041">
                  <a:extLst>
                    <a:ext uri="{9D8B030D-6E8A-4147-A177-3AD203B41FA5}">
                      <a16:colId xmlns:a16="http://schemas.microsoft.com/office/drawing/2014/main" val="2582485668"/>
                    </a:ext>
                  </a:extLst>
                </a:gridCol>
                <a:gridCol w="724205">
                  <a:extLst>
                    <a:ext uri="{9D8B030D-6E8A-4147-A177-3AD203B41FA5}">
                      <a16:colId xmlns:a16="http://schemas.microsoft.com/office/drawing/2014/main" val="3168138058"/>
                    </a:ext>
                  </a:extLst>
                </a:gridCol>
                <a:gridCol w="826618">
                  <a:extLst>
                    <a:ext uri="{9D8B030D-6E8A-4147-A177-3AD203B41FA5}">
                      <a16:colId xmlns:a16="http://schemas.microsoft.com/office/drawing/2014/main" val="1094754292"/>
                    </a:ext>
                  </a:extLst>
                </a:gridCol>
              </a:tblGrid>
              <a:tr h="266376">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Averages</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3">
                        <a:lumMod val="50000"/>
                      </a:schemeClr>
                    </a:solidFill>
                  </a:tcPr>
                </a:tc>
                <a:tc>
                  <a:txBody>
                    <a:bodyPr/>
                    <a:lstStyle/>
                    <a:p>
                      <a:pPr marL="0" marR="0" algn="ctr">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FY19</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3">
                        <a:lumMod val="50000"/>
                      </a:schemeClr>
                    </a:solidFill>
                  </a:tcPr>
                </a:tc>
                <a:tc>
                  <a:txBody>
                    <a:bodyPr/>
                    <a:lstStyle/>
                    <a:p>
                      <a:pPr marL="0" marR="0" algn="ctr">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FY20</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3">
                        <a:lumMod val="50000"/>
                      </a:schemeClr>
                    </a:solidFill>
                  </a:tcPr>
                </a:tc>
                <a:tc>
                  <a:txBody>
                    <a:bodyPr/>
                    <a:lstStyle/>
                    <a:p>
                      <a:pPr marL="0" marR="0" algn="ctr">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FY21</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3">
                        <a:lumMod val="50000"/>
                      </a:schemeClr>
                    </a:solidFill>
                  </a:tcPr>
                </a:tc>
                <a:tc>
                  <a:txBody>
                    <a:bodyPr/>
                    <a:lstStyle/>
                    <a:p>
                      <a:pPr marL="0" marR="0" algn="ctr">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FY22</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3">
                        <a:lumMod val="50000"/>
                      </a:schemeClr>
                    </a:solidFill>
                  </a:tcPr>
                </a:tc>
                <a:tc>
                  <a:txBody>
                    <a:bodyPr/>
                    <a:lstStyle/>
                    <a:p>
                      <a:pPr marL="0" marR="0" algn="ctr">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FY23</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3">
                        <a:lumMod val="50000"/>
                      </a:schemeClr>
                    </a:solidFill>
                  </a:tcPr>
                </a:tc>
                <a:extLst>
                  <a:ext uri="{0D108BD9-81ED-4DB2-BD59-A6C34878D82A}">
                    <a16:rowId xmlns:a16="http://schemas.microsoft.com/office/drawing/2014/main" val="1694186501"/>
                  </a:ext>
                </a:extLst>
              </a:tr>
              <a:tr h="0">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Daily Census</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138</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136</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95</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98</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118</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35320682"/>
                  </a:ext>
                </a:extLst>
              </a:tr>
              <a:tr h="0">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Occupancy Rate</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91%</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90%</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63%</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65%</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78%</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98459479"/>
                  </a:ext>
                </a:extLst>
              </a:tr>
              <a:tr h="0">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Cost per Patient per Day</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$236</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$249</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$346</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$347</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$310</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41069780"/>
                  </a:ext>
                </a:extLst>
              </a:tr>
              <a:tr h="0">
                <a:tc>
                  <a:txBody>
                    <a:bodyPr/>
                    <a:lstStyle/>
                    <a:p>
                      <a:pPr marL="0" marR="0">
                        <a:lnSpc>
                          <a:spcPct val="107000"/>
                        </a:lnSpc>
                        <a:spcBef>
                          <a:spcPts val="0"/>
                        </a:spcBef>
                        <a:spcAft>
                          <a:spcPts val="0"/>
                        </a:spcAft>
                      </a:pPr>
                      <a:r>
                        <a:rPr lang="en-US" sz="1100">
                          <a:effectLst/>
                          <a:latin typeface="Cambria" panose="02040503050406030204" pitchFamily="18" charset="0"/>
                          <a:ea typeface="Cambria" panose="02040503050406030204" pitchFamily="18" charset="0"/>
                        </a:rPr>
                        <a:t>Cost Per Patient per Year</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$86,140</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$90,885</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$126,290</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$126,655</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$113,150</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7770539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55631738"/>
              </p:ext>
            </p:extLst>
          </p:nvPr>
        </p:nvGraphicFramePr>
        <p:xfrm>
          <a:off x="477866" y="5049705"/>
          <a:ext cx="5238539" cy="1322826"/>
        </p:xfrm>
        <a:graphic>
          <a:graphicData uri="http://schemas.openxmlformats.org/drawingml/2006/table">
            <a:tbl>
              <a:tblPr firstRow="1" firstCol="1" bandRow="1">
                <a:tableStyleId>{5C22544A-7EE6-4342-B048-85BDC9FD1C3A}</a:tableStyleId>
              </a:tblPr>
              <a:tblGrid>
                <a:gridCol w="1267807">
                  <a:extLst>
                    <a:ext uri="{9D8B030D-6E8A-4147-A177-3AD203B41FA5}">
                      <a16:colId xmlns:a16="http://schemas.microsoft.com/office/drawing/2014/main" val="600651613"/>
                    </a:ext>
                  </a:extLst>
                </a:gridCol>
                <a:gridCol w="839585">
                  <a:extLst>
                    <a:ext uri="{9D8B030D-6E8A-4147-A177-3AD203B41FA5}">
                      <a16:colId xmlns:a16="http://schemas.microsoft.com/office/drawing/2014/main" val="2478319527"/>
                    </a:ext>
                  </a:extLst>
                </a:gridCol>
                <a:gridCol w="789709">
                  <a:extLst>
                    <a:ext uri="{9D8B030D-6E8A-4147-A177-3AD203B41FA5}">
                      <a16:colId xmlns:a16="http://schemas.microsoft.com/office/drawing/2014/main" val="1141947732"/>
                    </a:ext>
                  </a:extLst>
                </a:gridCol>
                <a:gridCol w="739833">
                  <a:extLst>
                    <a:ext uri="{9D8B030D-6E8A-4147-A177-3AD203B41FA5}">
                      <a16:colId xmlns:a16="http://schemas.microsoft.com/office/drawing/2014/main" val="301538192"/>
                    </a:ext>
                  </a:extLst>
                </a:gridCol>
                <a:gridCol w="798022">
                  <a:extLst>
                    <a:ext uri="{9D8B030D-6E8A-4147-A177-3AD203B41FA5}">
                      <a16:colId xmlns:a16="http://schemas.microsoft.com/office/drawing/2014/main" val="2197953704"/>
                    </a:ext>
                  </a:extLst>
                </a:gridCol>
                <a:gridCol w="803583">
                  <a:extLst>
                    <a:ext uri="{9D8B030D-6E8A-4147-A177-3AD203B41FA5}">
                      <a16:colId xmlns:a16="http://schemas.microsoft.com/office/drawing/2014/main" val="235450510"/>
                    </a:ext>
                  </a:extLst>
                </a:gridCol>
              </a:tblGrid>
              <a:tr h="246500">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Averages</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3">
                        <a:lumMod val="50000"/>
                      </a:schemeClr>
                    </a:solidFill>
                  </a:tcPr>
                </a:tc>
                <a:tc>
                  <a:txBody>
                    <a:bodyPr/>
                    <a:lstStyle/>
                    <a:p>
                      <a:pPr marL="0" marR="0" algn="ctr">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FY19</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3">
                        <a:lumMod val="50000"/>
                      </a:schemeClr>
                    </a:solidFill>
                  </a:tcPr>
                </a:tc>
                <a:tc>
                  <a:txBody>
                    <a:bodyPr/>
                    <a:lstStyle/>
                    <a:p>
                      <a:pPr marL="0" marR="0" algn="ctr">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FY20</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3">
                        <a:lumMod val="50000"/>
                      </a:schemeClr>
                    </a:solidFill>
                  </a:tcPr>
                </a:tc>
                <a:tc>
                  <a:txBody>
                    <a:bodyPr/>
                    <a:lstStyle/>
                    <a:p>
                      <a:pPr marL="0" marR="0" algn="ctr">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FY21</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3">
                        <a:lumMod val="50000"/>
                      </a:schemeClr>
                    </a:solidFill>
                  </a:tcPr>
                </a:tc>
                <a:tc>
                  <a:txBody>
                    <a:bodyPr/>
                    <a:lstStyle/>
                    <a:p>
                      <a:pPr marL="0" marR="0" algn="ctr">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FY22</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3">
                        <a:lumMod val="50000"/>
                      </a:schemeClr>
                    </a:solidFill>
                  </a:tcPr>
                </a:tc>
                <a:tc>
                  <a:txBody>
                    <a:bodyPr/>
                    <a:lstStyle/>
                    <a:p>
                      <a:pPr marL="0" marR="0" algn="ctr">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FY23</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3">
                        <a:lumMod val="50000"/>
                      </a:schemeClr>
                    </a:solidFill>
                  </a:tcPr>
                </a:tc>
                <a:extLst>
                  <a:ext uri="{0D108BD9-81ED-4DB2-BD59-A6C34878D82A}">
                    <a16:rowId xmlns:a16="http://schemas.microsoft.com/office/drawing/2014/main" val="2273103401"/>
                  </a:ext>
                </a:extLst>
              </a:tr>
              <a:tr h="0">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Daily Census</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147</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132</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99</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104</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123</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6170838"/>
                  </a:ext>
                </a:extLst>
              </a:tr>
              <a:tr h="0">
                <a:tc>
                  <a:txBody>
                    <a:bodyPr/>
                    <a:lstStyle/>
                    <a:p>
                      <a:pPr marL="0" marR="0">
                        <a:lnSpc>
                          <a:spcPct val="107000"/>
                        </a:lnSpc>
                        <a:spcBef>
                          <a:spcPts val="0"/>
                        </a:spcBef>
                        <a:spcAft>
                          <a:spcPts val="0"/>
                        </a:spcAft>
                      </a:pPr>
                      <a:r>
                        <a:rPr lang="en-US" sz="1100">
                          <a:effectLst/>
                          <a:latin typeface="Cambria" panose="02040503050406030204" pitchFamily="18" charset="0"/>
                          <a:ea typeface="Cambria" panose="02040503050406030204" pitchFamily="18" charset="0"/>
                        </a:rPr>
                        <a:t>Occupancy Rate</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94%</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85%</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63%</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66%</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79%</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49037223"/>
                  </a:ext>
                </a:extLst>
              </a:tr>
              <a:tr h="0">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Cost per Patient per Day</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a:t>
                      </a:r>
                      <a:r>
                        <a:rPr lang="en-US" sz="1100" dirty="0" smtClean="0">
                          <a:effectLst/>
                          <a:latin typeface="Cambria" panose="02040503050406030204" pitchFamily="18" charset="0"/>
                          <a:ea typeface="Cambria" panose="02040503050406030204" pitchFamily="18" charset="0"/>
                        </a:rPr>
                        <a:t>239</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$274</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$307</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$282</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$288</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2744839"/>
                  </a:ext>
                </a:extLst>
              </a:tr>
              <a:tr h="0">
                <a:tc>
                  <a:txBody>
                    <a:bodyPr/>
                    <a:lstStyle/>
                    <a:p>
                      <a:pPr marL="0" marR="0">
                        <a:lnSpc>
                          <a:spcPct val="107000"/>
                        </a:lnSpc>
                        <a:spcBef>
                          <a:spcPts val="0"/>
                        </a:spcBef>
                        <a:spcAft>
                          <a:spcPts val="0"/>
                        </a:spcAft>
                      </a:pPr>
                      <a:r>
                        <a:rPr lang="en-US" sz="1100">
                          <a:effectLst/>
                          <a:latin typeface="Cambria" panose="02040503050406030204" pitchFamily="18" charset="0"/>
                          <a:ea typeface="Cambria" panose="02040503050406030204" pitchFamily="18" charset="0"/>
                        </a:rPr>
                        <a:t>Cost Per Patient per Year</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$87,235</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$100,010</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$112,055</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$102,930</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$105,120</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35470558"/>
                  </a:ext>
                </a:extLst>
              </a:tr>
            </a:tbl>
          </a:graphicData>
        </a:graphic>
      </p:graphicFrame>
      <p:sp>
        <p:nvSpPr>
          <p:cNvPr id="12" name="Rectangle 11"/>
          <p:cNvSpPr/>
          <p:nvPr/>
        </p:nvSpPr>
        <p:spPr>
          <a:xfrm>
            <a:off x="1152147" y="2953110"/>
            <a:ext cx="3889976" cy="276999"/>
          </a:xfrm>
          <a:prstGeom prst="rect">
            <a:avLst/>
          </a:prstGeom>
        </p:spPr>
        <p:txBody>
          <a:bodyPr wrap="none">
            <a:spAutoFit/>
          </a:bodyPr>
          <a:lstStyle/>
          <a:p>
            <a:r>
              <a:rPr lang="en-US" sz="1200" dirty="0" smtClean="0">
                <a:latin typeface="Cambria" panose="02040503050406030204" pitchFamily="18" charset="0"/>
                <a:ea typeface="Cambria" panose="02040503050406030204" pitchFamily="18" charset="0"/>
              </a:rPr>
              <a:t>Northwest Louisiana </a:t>
            </a:r>
            <a:r>
              <a:rPr lang="en-US" sz="1200" dirty="0">
                <a:latin typeface="Cambria" panose="02040503050406030204" pitchFamily="18" charset="0"/>
                <a:ea typeface="Cambria" panose="02040503050406030204" pitchFamily="18" charset="0"/>
              </a:rPr>
              <a:t>Veterans </a:t>
            </a:r>
            <a:r>
              <a:rPr lang="en-US" sz="1200" dirty="0" smtClean="0">
                <a:latin typeface="Cambria" panose="02040503050406030204" pitchFamily="18" charset="0"/>
                <a:ea typeface="Cambria" panose="02040503050406030204" pitchFamily="18" charset="0"/>
              </a:rPr>
              <a:t>Home – Bossier Louisiana</a:t>
            </a:r>
            <a:endParaRPr lang="en-US" sz="1200" dirty="0">
              <a:latin typeface="Cambria" panose="02040503050406030204" pitchFamily="18" charset="0"/>
              <a:ea typeface="Cambria" panose="02040503050406030204" pitchFamily="18" charset="0"/>
            </a:endParaRPr>
          </a:p>
        </p:txBody>
      </p:sp>
      <p:sp>
        <p:nvSpPr>
          <p:cNvPr id="18" name="Rectangle 17"/>
          <p:cNvSpPr/>
          <p:nvPr/>
        </p:nvSpPr>
        <p:spPr>
          <a:xfrm>
            <a:off x="1233051" y="4753591"/>
            <a:ext cx="3909019" cy="276999"/>
          </a:xfrm>
          <a:prstGeom prst="rect">
            <a:avLst/>
          </a:prstGeom>
        </p:spPr>
        <p:txBody>
          <a:bodyPr wrap="none">
            <a:spAutoFit/>
          </a:bodyPr>
          <a:lstStyle/>
          <a:p>
            <a:pPr algn="ctr"/>
            <a:r>
              <a:rPr lang="en-US" sz="1200" dirty="0" smtClean="0">
                <a:latin typeface="Cambria" panose="02040503050406030204" pitchFamily="18" charset="0"/>
                <a:ea typeface="Cambria" panose="02040503050406030204" pitchFamily="18" charset="0"/>
              </a:rPr>
              <a:t>Southeast Louisiana </a:t>
            </a:r>
            <a:r>
              <a:rPr lang="en-US" sz="1200" dirty="0">
                <a:latin typeface="Cambria" panose="02040503050406030204" pitchFamily="18" charset="0"/>
                <a:ea typeface="Cambria" panose="02040503050406030204" pitchFamily="18" charset="0"/>
              </a:rPr>
              <a:t>Veterans </a:t>
            </a:r>
            <a:r>
              <a:rPr lang="en-US" sz="1200" dirty="0" smtClean="0">
                <a:latin typeface="Cambria" panose="02040503050406030204" pitchFamily="18" charset="0"/>
                <a:ea typeface="Cambria" panose="02040503050406030204" pitchFamily="18" charset="0"/>
              </a:rPr>
              <a:t>Home – Reserve, Louisiana</a:t>
            </a:r>
            <a:endParaRPr lang="en-US" sz="1200" dirty="0">
              <a:latin typeface="Cambria" panose="02040503050406030204" pitchFamily="18" charset="0"/>
              <a:ea typeface="Cambria" panose="02040503050406030204" pitchFamily="18" charset="0"/>
            </a:endParaRPr>
          </a:p>
        </p:txBody>
      </p:sp>
      <p:sp>
        <p:nvSpPr>
          <p:cNvPr id="11" name="TextBox 10"/>
          <p:cNvSpPr txBox="1"/>
          <p:nvPr/>
        </p:nvSpPr>
        <p:spPr>
          <a:xfrm>
            <a:off x="167021" y="6490953"/>
            <a:ext cx="4681090" cy="253916"/>
          </a:xfrm>
          <a:prstGeom prst="rect">
            <a:avLst/>
          </a:prstGeom>
          <a:noFill/>
        </p:spPr>
        <p:txBody>
          <a:bodyPr wrap="none" rtlCol="0">
            <a:spAutoFit/>
          </a:bodyPr>
          <a:lstStyle/>
          <a:p>
            <a:r>
              <a:rPr lang="en-US" sz="1050" i="1" dirty="0" smtClean="0">
                <a:latin typeface="Cambria" panose="02040503050406030204" pitchFamily="18" charset="0"/>
                <a:ea typeface="Cambria" panose="02040503050406030204" pitchFamily="18" charset="0"/>
              </a:rPr>
              <a:t>Source: Office of Planning and Budget, Executive Budget Supporting Document</a:t>
            </a:r>
            <a:endParaRPr lang="en-US" sz="1050" i="1" dirty="0">
              <a:latin typeface="Cambria" panose="02040503050406030204" pitchFamily="18" charset="0"/>
              <a:ea typeface="Cambria" panose="02040503050406030204" pitchFamily="18"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620224723"/>
              </p:ext>
            </p:extLst>
          </p:nvPr>
        </p:nvGraphicFramePr>
        <p:xfrm>
          <a:off x="460374" y="1427087"/>
          <a:ext cx="5209279" cy="1399341"/>
        </p:xfrm>
        <a:graphic>
          <a:graphicData uri="http://schemas.openxmlformats.org/drawingml/2006/table">
            <a:tbl>
              <a:tblPr firstRow="1" firstCol="1" bandRow="1">
                <a:tableStyleId>{5C22544A-7EE6-4342-B048-85BDC9FD1C3A}</a:tableStyleId>
              </a:tblPr>
              <a:tblGrid>
                <a:gridCol w="1329814">
                  <a:extLst>
                    <a:ext uri="{9D8B030D-6E8A-4147-A177-3AD203B41FA5}">
                      <a16:colId xmlns:a16="http://schemas.microsoft.com/office/drawing/2014/main" val="130410021"/>
                    </a:ext>
                  </a:extLst>
                </a:gridCol>
                <a:gridCol w="783213">
                  <a:extLst>
                    <a:ext uri="{9D8B030D-6E8A-4147-A177-3AD203B41FA5}">
                      <a16:colId xmlns:a16="http://schemas.microsoft.com/office/drawing/2014/main" val="1584139888"/>
                    </a:ext>
                  </a:extLst>
                </a:gridCol>
                <a:gridCol w="761254">
                  <a:extLst>
                    <a:ext uri="{9D8B030D-6E8A-4147-A177-3AD203B41FA5}">
                      <a16:colId xmlns:a16="http://schemas.microsoft.com/office/drawing/2014/main" val="1476876261"/>
                    </a:ext>
                  </a:extLst>
                </a:gridCol>
                <a:gridCol w="783212">
                  <a:extLst>
                    <a:ext uri="{9D8B030D-6E8A-4147-A177-3AD203B41FA5}">
                      <a16:colId xmlns:a16="http://schemas.microsoft.com/office/drawing/2014/main" val="2677171552"/>
                    </a:ext>
                  </a:extLst>
                </a:gridCol>
                <a:gridCol w="739294">
                  <a:extLst>
                    <a:ext uri="{9D8B030D-6E8A-4147-A177-3AD203B41FA5}">
                      <a16:colId xmlns:a16="http://schemas.microsoft.com/office/drawing/2014/main" val="4135928464"/>
                    </a:ext>
                  </a:extLst>
                </a:gridCol>
                <a:gridCol w="812492">
                  <a:extLst>
                    <a:ext uri="{9D8B030D-6E8A-4147-A177-3AD203B41FA5}">
                      <a16:colId xmlns:a16="http://schemas.microsoft.com/office/drawing/2014/main" val="2564614260"/>
                    </a:ext>
                  </a:extLst>
                </a:gridCol>
              </a:tblGrid>
              <a:tr h="296459">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Averages</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3">
                        <a:lumMod val="50000"/>
                      </a:schemeClr>
                    </a:solidFill>
                  </a:tcPr>
                </a:tc>
                <a:tc>
                  <a:txBody>
                    <a:bodyPr/>
                    <a:lstStyle/>
                    <a:p>
                      <a:pPr marL="0" marR="0" algn="ctr">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FY19</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3">
                        <a:lumMod val="50000"/>
                      </a:schemeClr>
                    </a:solidFill>
                  </a:tcPr>
                </a:tc>
                <a:tc>
                  <a:txBody>
                    <a:bodyPr/>
                    <a:lstStyle/>
                    <a:p>
                      <a:pPr marL="0" marR="0" algn="ctr">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FY20</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3">
                        <a:lumMod val="50000"/>
                      </a:schemeClr>
                    </a:solidFill>
                  </a:tcPr>
                </a:tc>
                <a:tc>
                  <a:txBody>
                    <a:bodyPr/>
                    <a:lstStyle/>
                    <a:p>
                      <a:pPr marL="0" marR="0" algn="ctr">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FY21</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3">
                        <a:lumMod val="50000"/>
                      </a:schemeClr>
                    </a:solidFill>
                  </a:tcPr>
                </a:tc>
                <a:tc>
                  <a:txBody>
                    <a:bodyPr/>
                    <a:lstStyle/>
                    <a:p>
                      <a:pPr marL="0" marR="0" algn="ctr">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FY22</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3">
                        <a:lumMod val="50000"/>
                      </a:schemeClr>
                    </a:solidFill>
                  </a:tcPr>
                </a:tc>
                <a:tc>
                  <a:txBody>
                    <a:bodyPr/>
                    <a:lstStyle/>
                    <a:p>
                      <a:pPr marL="0" marR="0" algn="ctr">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FY23</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3">
                        <a:lumMod val="50000"/>
                      </a:schemeClr>
                    </a:solidFill>
                  </a:tcPr>
                </a:tc>
                <a:extLst>
                  <a:ext uri="{0D108BD9-81ED-4DB2-BD59-A6C34878D82A}">
                    <a16:rowId xmlns:a16="http://schemas.microsoft.com/office/drawing/2014/main" val="3940427407"/>
                  </a:ext>
                </a:extLst>
              </a:tr>
              <a:tr h="183814">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Daily Census</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143</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136</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116</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111</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120</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00424"/>
                  </a:ext>
                </a:extLst>
              </a:tr>
              <a:tr h="183814">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Occupancy Rate</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94%</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87</a:t>
                      </a:r>
                      <a:r>
                        <a:rPr lang="en-US" sz="1100" dirty="0">
                          <a:effectLst/>
                          <a:latin typeface="Cambria" panose="02040503050406030204" pitchFamily="18" charset="0"/>
                          <a:ea typeface="Cambria" panose="02040503050406030204" pitchFamily="18" charset="0"/>
                        </a:rPr>
                        <a:t>%</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74%</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71%</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77%</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14277773"/>
                  </a:ext>
                </a:extLst>
              </a:tr>
              <a:tr h="367627">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Cost per Patient per Day</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$233</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$259</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$325</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$344</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$328</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13976750"/>
                  </a:ext>
                </a:extLst>
              </a:tr>
              <a:tr h="367627">
                <a:tc>
                  <a:txBody>
                    <a:bodyPr/>
                    <a:lstStyle/>
                    <a:p>
                      <a:pPr marL="0" marR="0">
                        <a:lnSpc>
                          <a:spcPct val="107000"/>
                        </a:lnSpc>
                        <a:spcBef>
                          <a:spcPts val="0"/>
                        </a:spcBef>
                        <a:spcAft>
                          <a:spcPts val="0"/>
                        </a:spcAft>
                      </a:pPr>
                      <a:r>
                        <a:rPr lang="en-US" sz="1100">
                          <a:effectLst/>
                          <a:latin typeface="Cambria" panose="02040503050406030204" pitchFamily="18" charset="0"/>
                          <a:ea typeface="Cambria" panose="02040503050406030204" pitchFamily="18" charset="0"/>
                        </a:rPr>
                        <a:t>Cost Per Patient per Year</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$85,045</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$94,535</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mbria" panose="02040503050406030204" pitchFamily="18" charset="0"/>
                          <a:ea typeface="Cambria" panose="02040503050406030204" pitchFamily="18" charset="0"/>
                        </a:rPr>
                        <a:t>$118,625</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$125,560</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mbria" panose="02040503050406030204" pitchFamily="18" charset="0"/>
                          <a:ea typeface="Cambria" panose="02040503050406030204" pitchFamily="18" charset="0"/>
                        </a:rPr>
                        <a:t>$119,720</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92697984"/>
                  </a:ext>
                </a:extLst>
              </a:tr>
            </a:tbl>
          </a:graphicData>
        </a:graphic>
      </p:graphicFrame>
      <p:sp>
        <p:nvSpPr>
          <p:cNvPr id="23" name="Rectangle 22"/>
          <p:cNvSpPr/>
          <p:nvPr/>
        </p:nvSpPr>
        <p:spPr>
          <a:xfrm>
            <a:off x="1192078" y="1124857"/>
            <a:ext cx="3990964" cy="276999"/>
          </a:xfrm>
          <a:prstGeom prst="rect">
            <a:avLst/>
          </a:prstGeom>
        </p:spPr>
        <p:txBody>
          <a:bodyPr wrap="none">
            <a:spAutoFit/>
          </a:bodyPr>
          <a:lstStyle/>
          <a:p>
            <a:pPr algn="ctr"/>
            <a:r>
              <a:rPr lang="en-US" sz="1200" dirty="0" smtClean="0">
                <a:latin typeface="Cambria" panose="02040503050406030204" pitchFamily="18" charset="0"/>
                <a:ea typeface="Cambria" panose="02040503050406030204" pitchFamily="18" charset="0"/>
              </a:rPr>
              <a:t>Southwest Louisiana </a:t>
            </a:r>
            <a:r>
              <a:rPr lang="en-US" sz="1200" dirty="0">
                <a:latin typeface="Cambria" panose="02040503050406030204" pitchFamily="18" charset="0"/>
                <a:ea typeface="Cambria" panose="02040503050406030204" pitchFamily="18" charset="0"/>
              </a:rPr>
              <a:t>Veterans </a:t>
            </a:r>
            <a:r>
              <a:rPr lang="en-US" sz="1200" dirty="0" smtClean="0">
                <a:latin typeface="Cambria" panose="02040503050406030204" pitchFamily="18" charset="0"/>
                <a:ea typeface="Cambria" panose="02040503050406030204" pitchFamily="18" charset="0"/>
              </a:rPr>
              <a:t>Home – Jennings, Louisiana</a:t>
            </a:r>
            <a:endParaRPr lang="en-US" sz="1200" dirty="0">
              <a:latin typeface="Cambria" panose="02040503050406030204" pitchFamily="18" charset="0"/>
              <a:ea typeface="Cambria" panose="02040503050406030204" pitchFamily="18" charset="0"/>
            </a:endParaRPr>
          </a:p>
        </p:txBody>
      </p:sp>
      <p:pic>
        <p:nvPicPr>
          <p:cNvPr id="27650" name="Picture 2" descr="Southwest Louisiana War Veterans Home - Jennings Post Acute C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567" y="1384295"/>
            <a:ext cx="2746578" cy="1393321"/>
          </a:xfrm>
          <a:prstGeom prst="rect">
            <a:avLst/>
          </a:prstGeom>
          <a:noFill/>
          <a:ln>
            <a:solidFill>
              <a:schemeClr val="tx2">
                <a:lumMod val="75000"/>
              </a:schemeClr>
            </a:solidFill>
          </a:ln>
          <a:extLst>
            <a:ext uri="{909E8E84-426E-40DD-AFC4-6F175D3DCCD1}">
              <a14:hiddenFill xmlns:a14="http://schemas.microsoft.com/office/drawing/2010/main">
                <a:solidFill>
                  <a:srgbClr val="FFFFFF"/>
                </a:solidFill>
              </a14:hiddenFill>
            </a:ext>
          </a:extLst>
        </p:spPr>
      </p:pic>
      <p:sp>
        <p:nvSpPr>
          <p:cNvPr id="26" name="AutoShape 8" descr="Northwest Louisiana Veterans Home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 name="Picture 26"/>
          <p:cNvPicPr>
            <a:picLocks noChangeAspect="1"/>
          </p:cNvPicPr>
          <p:nvPr/>
        </p:nvPicPr>
        <p:blipFill>
          <a:blip r:embed="rId4"/>
          <a:stretch>
            <a:fillRect/>
          </a:stretch>
        </p:blipFill>
        <p:spPr>
          <a:xfrm>
            <a:off x="5866663" y="3025109"/>
            <a:ext cx="2734482" cy="1647981"/>
          </a:xfrm>
          <a:prstGeom prst="rect">
            <a:avLst/>
          </a:prstGeom>
          <a:ln>
            <a:solidFill>
              <a:schemeClr val="tx2">
                <a:lumMod val="75000"/>
              </a:schemeClr>
            </a:solidFill>
          </a:ln>
        </p:spPr>
      </p:pic>
      <p:pic>
        <p:nvPicPr>
          <p:cNvPr id="27658" name="Picture 10" descr="Louisiana Military and Veterans Benefits | The Official Army Benefits  Webs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6664" y="4950353"/>
            <a:ext cx="2734482" cy="1590675"/>
          </a:xfrm>
          <a:prstGeom prst="rect">
            <a:avLst/>
          </a:prstGeom>
          <a:noFill/>
          <a:ln>
            <a:solidFill>
              <a:schemeClr val="tx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067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262601</TotalTime>
  <Words>3935</Words>
  <Application>Microsoft Office PowerPoint</Application>
  <PresentationFormat>On-screen Show (4:3)</PresentationFormat>
  <Paragraphs>676</Paragraphs>
  <Slides>22</Slides>
  <Notes>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0" baseType="lpstr">
      <vt:lpstr>Arial</vt:lpstr>
      <vt:lpstr>Bernard MT Condensed</vt:lpstr>
      <vt:lpstr>Calibri</vt:lpstr>
      <vt:lpstr>Cambria</vt:lpstr>
      <vt:lpstr>Times New Roman</vt:lpstr>
      <vt:lpstr>1_Office Theme</vt:lpstr>
      <vt:lpstr>2_Office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Barnes, Mark</dc:creator>
  <cp:lastModifiedBy>Barnes, Mark</cp:lastModifiedBy>
  <cp:revision>446</cp:revision>
  <cp:lastPrinted>2024-03-10T20:51:03Z</cp:lastPrinted>
  <dcterms:created xsi:type="dcterms:W3CDTF">2019-01-30T22:16:13Z</dcterms:created>
  <dcterms:modified xsi:type="dcterms:W3CDTF">2024-03-11T14:08:39Z</dcterms:modified>
</cp:coreProperties>
</file>